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1" r:id="rId1"/>
  </p:sldMasterIdLst>
  <p:sldIdLst>
    <p:sldId id="256" r:id="rId2"/>
    <p:sldId id="257" r:id="rId3"/>
    <p:sldId id="258" r:id="rId4"/>
    <p:sldId id="259" r:id="rId5"/>
    <p:sldId id="260" r:id="rId6"/>
    <p:sldId id="261" r:id="rId7"/>
    <p:sldId id="262" r:id="rId8"/>
    <p:sldId id="263" r:id="rId9"/>
    <p:sldId id="264" r:id="rId10"/>
    <p:sldId id="265" r:id="rId11"/>
    <p:sldId id="273" r:id="rId12"/>
    <p:sldId id="266" r:id="rId13"/>
    <p:sldId id="267" r:id="rId14"/>
    <p:sldId id="269" r:id="rId15"/>
    <p:sldId id="271" r:id="rId16"/>
    <p:sldId id="272" r:id="rId17"/>
    <p:sldId id="270" r:id="rId18"/>
    <p:sldId id="268" r:id="rId19"/>
    <p:sldId id="274" r:id="rId2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0"/>
    <p:restoredTop sz="96327"/>
  </p:normalViewPr>
  <p:slideViewPr>
    <p:cSldViewPr snapToGrid="0">
      <p:cViewPr varScale="1">
        <p:scale>
          <a:sx n="54" d="100"/>
          <a:sy n="54" d="100"/>
        </p:scale>
        <p:origin x="75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216" y="1085850"/>
            <a:ext cx="6619244" cy="2497186"/>
          </a:xfrm>
        </p:spPr>
        <p:txBody>
          <a:bodyPr anchor="b"/>
          <a:lstStyle>
            <a:lvl1pPr>
              <a:defRPr sz="5400"/>
            </a:lvl1pPr>
          </a:lstStyle>
          <a:p>
            <a:r>
              <a:rPr lang="en-GB"/>
              <a:t>Click to edit Master title style</a:t>
            </a:r>
            <a:endParaRPr lang="en-US" dirty="0"/>
          </a:p>
        </p:txBody>
      </p:sp>
      <p:sp>
        <p:nvSpPr>
          <p:cNvPr id="3" name="Subtitle 2"/>
          <p:cNvSpPr>
            <a:spLocks noGrp="1"/>
          </p:cNvSpPr>
          <p:nvPr>
            <p:ph type="subTitle" idx="1"/>
          </p:nvPr>
        </p:nvSpPr>
        <p:spPr>
          <a:xfrm>
            <a:off x="866216" y="3583035"/>
            <a:ext cx="6619244" cy="646065"/>
          </a:xfrm>
        </p:spPr>
        <p:txBody>
          <a:bodyPr anchor="t"/>
          <a:lstStyle>
            <a:lvl1pPr marL="0" indent="0" algn="l">
              <a:buNone/>
              <a:defRPr cap="all">
                <a:solidFill>
                  <a:schemeClr val="bg2">
                    <a:lumMod val="40000"/>
                    <a:lumOff val="6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589745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7" y="3600440"/>
            <a:ext cx="6619243" cy="425054"/>
          </a:xfrm>
        </p:spPr>
        <p:txBody>
          <a:bodyPr anchor="b">
            <a:normAutofit/>
          </a:bodyPr>
          <a:lstStyle>
            <a:lvl1pPr algn="l">
              <a:defRPr sz="18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866216" y="514350"/>
            <a:ext cx="6619244" cy="27305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GB"/>
              <a:t>Click icon to add picture</a:t>
            </a:r>
            <a:endParaRPr lang="en-US" dirty="0"/>
          </a:p>
        </p:txBody>
      </p:sp>
      <p:sp>
        <p:nvSpPr>
          <p:cNvPr id="4" name="Text Placeholder 3"/>
          <p:cNvSpPr>
            <a:spLocks noGrp="1"/>
          </p:cNvSpPr>
          <p:nvPr>
            <p:ph type="body" sz="half" idx="2"/>
          </p:nvPr>
        </p:nvSpPr>
        <p:spPr>
          <a:xfrm>
            <a:off x="866217" y="4025494"/>
            <a:ext cx="6619242"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94750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6" y="1085850"/>
            <a:ext cx="6619244" cy="1485900"/>
          </a:xfrm>
        </p:spPr>
        <p:txBody>
          <a:bodyPr/>
          <a:lstStyle>
            <a:lvl1pPr>
              <a:defRPr sz="3600"/>
            </a:lvl1pPr>
          </a:lstStyle>
          <a:p>
            <a:r>
              <a:rPr lang="en-GB"/>
              <a:t>Click to edit Master title style</a:t>
            </a:r>
            <a:endParaRPr lang="en-US" dirty="0"/>
          </a:p>
        </p:txBody>
      </p:sp>
      <p:sp>
        <p:nvSpPr>
          <p:cNvPr id="8" name="Text Placeholder 3"/>
          <p:cNvSpPr>
            <a:spLocks noGrp="1"/>
          </p:cNvSpPr>
          <p:nvPr>
            <p:ph type="body" sz="half" idx="2"/>
          </p:nvPr>
        </p:nvSpPr>
        <p:spPr>
          <a:xfrm>
            <a:off x="866216" y="2743200"/>
            <a:ext cx="6619244" cy="177165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6716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101" y="1085850"/>
            <a:ext cx="5999486" cy="1742531"/>
          </a:xfrm>
        </p:spPr>
        <p:txBody>
          <a:bodyPr/>
          <a:lstStyle>
            <a:lvl1pPr>
              <a:defRPr sz="3600"/>
            </a:lvl1pPr>
          </a:lstStyle>
          <a:p>
            <a:r>
              <a:rPr lang="en-GB"/>
              <a:t>Click to edit Master title style</a:t>
            </a:r>
            <a:endParaRPr lang="en-US" dirty="0"/>
          </a:p>
        </p:txBody>
      </p:sp>
      <p:sp>
        <p:nvSpPr>
          <p:cNvPr id="11" name="Text Placeholder 3"/>
          <p:cNvSpPr>
            <a:spLocks noGrp="1"/>
          </p:cNvSpPr>
          <p:nvPr>
            <p:ph type="body" sz="half" idx="14"/>
          </p:nvPr>
        </p:nvSpPr>
        <p:spPr>
          <a:xfrm>
            <a:off x="1447800" y="2828380"/>
            <a:ext cx="5459737" cy="256631"/>
          </a:xfrm>
        </p:spPr>
        <p:txBody>
          <a:bodyPr vert="horz" lIns="91440" tIns="45720" rIns="91440" bIns="45720" rtlCol="0" anchor="t">
            <a:normAutofit/>
          </a:bodyPr>
          <a:lstStyle>
            <a:lvl1pPr marL="0" indent="0">
              <a:buNone/>
              <a:defRPr lang="en-US" sz="1050" b="0" i="0" kern="1200" cap="small" dirty="0">
                <a:solidFill>
                  <a:schemeClr val="bg2">
                    <a:lumMod val="40000"/>
                    <a:lumOff val="60000"/>
                  </a:schemeClr>
                </a:solidFill>
                <a:latin typeface="+mj-lt"/>
                <a:ea typeface="+mj-ea"/>
                <a:cs typeface="+mj-cs"/>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marL="0" lvl="0" indent="0">
              <a:buNone/>
            </a:pPr>
            <a:r>
              <a:rPr lang="en-GB"/>
              <a:t>Click to edit Master text styles</a:t>
            </a:r>
          </a:p>
        </p:txBody>
      </p:sp>
      <p:sp>
        <p:nvSpPr>
          <p:cNvPr id="10" name="Text Placeholder 3"/>
          <p:cNvSpPr>
            <a:spLocks noGrp="1"/>
          </p:cNvSpPr>
          <p:nvPr>
            <p:ph type="body" sz="half" idx="2"/>
          </p:nvPr>
        </p:nvSpPr>
        <p:spPr>
          <a:xfrm>
            <a:off x="866216" y="3262993"/>
            <a:ext cx="6619244" cy="1257300"/>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
        <p:nvSpPr>
          <p:cNvPr id="12" name="TextBox 11"/>
          <p:cNvSpPr txBox="1"/>
          <p:nvPr/>
        </p:nvSpPr>
        <p:spPr>
          <a:xfrm>
            <a:off x="673721" y="728440"/>
            <a:ext cx="601434" cy="150041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9150" dirty="0"/>
              <a:t>“</a:t>
            </a:r>
          </a:p>
        </p:txBody>
      </p:sp>
      <p:sp>
        <p:nvSpPr>
          <p:cNvPr id="15" name="TextBox 14"/>
          <p:cNvSpPr txBox="1"/>
          <p:nvPr/>
        </p:nvSpPr>
        <p:spPr>
          <a:xfrm>
            <a:off x="6997868" y="1960341"/>
            <a:ext cx="601434" cy="150041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9150" dirty="0"/>
              <a:t>”</a:t>
            </a:r>
          </a:p>
        </p:txBody>
      </p:sp>
    </p:spTree>
    <p:extLst>
      <p:ext uri="{BB962C8B-B14F-4D97-AF65-F5344CB8AC3E}">
        <p14:creationId xmlns:p14="http://schemas.microsoft.com/office/powerpoint/2010/main" val="2073447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216" y="2343151"/>
            <a:ext cx="6619245" cy="1239885"/>
          </a:xfrm>
        </p:spPr>
        <p:txBody>
          <a:bodyPr anchor="b"/>
          <a:lstStyle>
            <a:lvl1pPr algn="l">
              <a:defRPr sz="3000" b="0" cap="none"/>
            </a:lvl1pPr>
          </a:lstStyle>
          <a:p>
            <a:r>
              <a:rPr lang="en-GB"/>
              <a:t>Click to edit Master title style</a:t>
            </a:r>
            <a:endParaRPr lang="en-US" dirty="0"/>
          </a:p>
        </p:txBody>
      </p:sp>
      <p:sp>
        <p:nvSpPr>
          <p:cNvPr id="3" name="Text Placeholder 2"/>
          <p:cNvSpPr>
            <a:spLocks noGrp="1"/>
          </p:cNvSpPr>
          <p:nvPr>
            <p:ph type="body" idx="1"/>
          </p:nvPr>
        </p:nvSpPr>
        <p:spPr>
          <a:xfrm>
            <a:off x="866216" y="3583036"/>
            <a:ext cx="6619244" cy="645300"/>
          </a:xfrm>
        </p:spPr>
        <p:txBody>
          <a:bodyPr anchor="t"/>
          <a:lstStyle>
            <a:lvl1pPr marL="0" indent="0" algn="l">
              <a:buNone/>
              <a:defRPr sz="1500" cap="none">
                <a:solidFill>
                  <a:schemeClr val="bg2">
                    <a:lumMod val="40000"/>
                    <a:lumOff val="6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917630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150"/>
            </a:lvl1pPr>
          </a:lstStyle>
          <a:p>
            <a:r>
              <a:rPr lang="en-GB"/>
              <a:t>Click to edit Master title style</a:t>
            </a:r>
            <a:endParaRPr lang="en-US" dirty="0"/>
          </a:p>
        </p:txBody>
      </p:sp>
      <p:sp>
        <p:nvSpPr>
          <p:cNvPr id="3" name="Text Placeholder 2"/>
          <p:cNvSpPr>
            <a:spLocks noGrp="1"/>
          </p:cNvSpPr>
          <p:nvPr>
            <p:ph type="body" idx="1"/>
          </p:nvPr>
        </p:nvSpPr>
        <p:spPr>
          <a:xfrm>
            <a:off x="474710" y="1485900"/>
            <a:ext cx="2210150"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6" name="Text Placeholder 3"/>
          <p:cNvSpPr>
            <a:spLocks noGrp="1"/>
          </p:cNvSpPr>
          <p:nvPr>
            <p:ph type="body" sz="half" idx="15"/>
          </p:nvPr>
        </p:nvSpPr>
        <p:spPr>
          <a:xfrm>
            <a:off x="489347" y="2000250"/>
            <a:ext cx="2195513"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Text Placeholder 4"/>
          <p:cNvSpPr>
            <a:spLocks noGrp="1"/>
          </p:cNvSpPr>
          <p:nvPr>
            <p:ph type="body" sz="quarter" idx="3"/>
          </p:nvPr>
        </p:nvSpPr>
        <p:spPr>
          <a:xfrm>
            <a:off x="2912745" y="1485900"/>
            <a:ext cx="2202181"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19" name="Text Placeholder 3"/>
          <p:cNvSpPr>
            <a:spLocks noGrp="1"/>
          </p:cNvSpPr>
          <p:nvPr>
            <p:ph type="body" sz="half" idx="16"/>
          </p:nvPr>
        </p:nvSpPr>
        <p:spPr>
          <a:xfrm>
            <a:off x="2904829" y="2000250"/>
            <a:ext cx="2210096"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14" name="Text Placeholder 4"/>
          <p:cNvSpPr>
            <a:spLocks noGrp="1"/>
          </p:cNvSpPr>
          <p:nvPr>
            <p:ph type="body" sz="quarter" idx="13"/>
          </p:nvPr>
        </p:nvSpPr>
        <p:spPr>
          <a:xfrm>
            <a:off x="5343525" y="1485900"/>
            <a:ext cx="2199085"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20" name="Text Placeholder 3"/>
          <p:cNvSpPr>
            <a:spLocks noGrp="1"/>
          </p:cNvSpPr>
          <p:nvPr>
            <p:ph type="body" sz="half" idx="17"/>
          </p:nvPr>
        </p:nvSpPr>
        <p:spPr>
          <a:xfrm>
            <a:off x="5343525" y="2000250"/>
            <a:ext cx="2199085" cy="269200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cxnSp>
        <p:nvCxnSpPr>
          <p:cNvPr id="17" name="Straight Connector 16"/>
          <p:cNvCxnSpPr/>
          <p:nvPr/>
        </p:nvCxnSpPr>
        <p:spPr>
          <a:xfrm>
            <a:off x="2794607"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167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63058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150"/>
            </a:lvl1pPr>
          </a:lstStyle>
          <a:p>
            <a:r>
              <a:rPr lang="en-GB"/>
              <a:t>Click to edit Master title style</a:t>
            </a:r>
            <a:endParaRPr lang="en-US" dirty="0"/>
          </a:p>
        </p:txBody>
      </p:sp>
      <p:sp>
        <p:nvSpPr>
          <p:cNvPr id="3" name="Text Placeholder 2"/>
          <p:cNvSpPr>
            <a:spLocks noGrp="1"/>
          </p:cNvSpPr>
          <p:nvPr>
            <p:ph type="body" idx="1"/>
          </p:nvPr>
        </p:nvSpPr>
        <p:spPr>
          <a:xfrm>
            <a:off x="489347" y="3188212"/>
            <a:ext cx="2205038"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29" name="Picture Placeholder 2"/>
          <p:cNvSpPr>
            <a:spLocks noGrp="1" noChangeAspect="1"/>
          </p:cNvSpPr>
          <p:nvPr>
            <p:ph type="pic" idx="15"/>
          </p:nvPr>
        </p:nvSpPr>
        <p:spPr>
          <a:xfrm>
            <a:off x="489347" y="1657350"/>
            <a:ext cx="2205038"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GB"/>
              <a:t>Click icon to add picture</a:t>
            </a:r>
            <a:endParaRPr lang="en-US" dirty="0"/>
          </a:p>
        </p:txBody>
      </p:sp>
      <p:sp>
        <p:nvSpPr>
          <p:cNvPr id="22" name="Text Placeholder 3"/>
          <p:cNvSpPr>
            <a:spLocks noGrp="1"/>
          </p:cNvSpPr>
          <p:nvPr>
            <p:ph type="body" sz="half" idx="18"/>
          </p:nvPr>
        </p:nvSpPr>
        <p:spPr>
          <a:xfrm>
            <a:off x="489347" y="3620409"/>
            <a:ext cx="220503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Text Placeholder 4"/>
          <p:cNvSpPr>
            <a:spLocks noGrp="1"/>
          </p:cNvSpPr>
          <p:nvPr>
            <p:ph type="body" sz="quarter" idx="3"/>
          </p:nvPr>
        </p:nvSpPr>
        <p:spPr>
          <a:xfrm>
            <a:off x="2917032" y="3188212"/>
            <a:ext cx="219789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30" name="Picture Placeholder 2"/>
          <p:cNvSpPr>
            <a:spLocks noGrp="1" noChangeAspect="1"/>
          </p:cNvSpPr>
          <p:nvPr>
            <p:ph type="pic" idx="21"/>
          </p:nvPr>
        </p:nvSpPr>
        <p:spPr>
          <a:xfrm>
            <a:off x="2917031" y="1657350"/>
            <a:ext cx="2197894"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GB"/>
              <a:t>Click icon to add picture</a:t>
            </a:r>
            <a:endParaRPr lang="en-US" dirty="0"/>
          </a:p>
        </p:txBody>
      </p:sp>
      <p:sp>
        <p:nvSpPr>
          <p:cNvPr id="23" name="Text Placeholder 3"/>
          <p:cNvSpPr>
            <a:spLocks noGrp="1"/>
          </p:cNvSpPr>
          <p:nvPr>
            <p:ph type="body" sz="half" idx="19"/>
          </p:nvPr>
        </p:nvSpPr>
        <p:spPr>
          <a:xfrm>
            <a:off x="2916016" y="3620408"/>
            <a:ext cx="2200805"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14" name="Text Placeholder 4"/>
          <p:cNvSpPr>
            <a:spLocks noGrp="1"/>
          </p:cNvSpPr>
          <p:nvPr>
            <p:ph type="body" sz="quarter" idx="13"/>
          </p:nvPr>
        </p:nvSpPr>
        <p:spPr>
          <a:xfrm>
            <a:off x="5343525" y="3188212"/>
            <a:ext cx="2199085"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31" name="Picture Placeholder 2"/>
          <p:cNvSpPr>
            <a:spLocks noGrp="1" noChangeAspect="1"/>
          </p:cNvSpPr>
          <p:nvPr>
            <p:ph type="pic" idx="22"/>
          </p:nvPr>
        </p:nvSpPr>
        <p:spPr>
          <a:xfrm>
            <a:off x="5343525" y="1657350"/>
            <a:ext cx="2199085"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GB"/>
              <a:t>Click icon to add picture</a:t>
            </a:r>
            <a:endParaRPr lang="en-US" dirty="0"/>
          </a:p>
        </p:txBody>
      </p:sp>
      <p:sp>
        <p:nvSpPr>
          <p:cNvPr id="24" name="Text Placeholder 3"/>
          <p:cNvSpPr>
            <a:spLocks noGrp="1"/>
          </p:cNvSpPr>
          <p:nvPr>
            <p:ph type="body" sz="half" idx="20"/>
          </p:nvPr>
        </p:nvSpPr>
        <p:spPr>
          <a:xfrm>
            <a:off x="5343432" y="3620406"/>
            <a:ext cx="2201998" cy="494392"/>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cxnSp>
        <p:nvCxnSpPr>
          <p:cNvPr id="19" name="Straight Connector 18"/>
          <p:cNvCxnSpPr/>
          <p:nvPr/>
        </p:nvCxnSpPr>
        <p:spPr>
          <a:xfrm>
            <a:off x="2794607" y="1600200"/>
            <a:ext cx="0" cy="29718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1670" y="1600200"/>
            <a:ext cx="0" cy="297516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4739028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8393877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8159" y="322660"/>
            <a:ext cx="1314451" cy="4369594"/>
          </a:xfrm>
        </p:spPr>
        <p:txBody>
          <a:bodyPr vert="eaVert" anchor="b" anchorCtr="0"/>
          <a:lstStyle/>
          <a:p>
            <a:r>
              <a:rPr lang="en-GB"/>
              <a:t>Click to edit Master title style</a:t>
            </a:r>
            <a:endParaRPr lang="en-US" dirty="0"/>
          </a:p>
        </p:txBody>
      </p:sp>
      <p:sp>
        <p:nvSpPr>
          <p:cNvPr id="3" name="Vertical Text Placeholder 2"/>
          <p:cNvSpPr>
            <a:spLocks noGrp="1"/>
          </p:cNvSpPr>
          <p:nvPr>
            <p:ph type="body" orient="vert" idx="1"/>
          </p:nvPr>
        </p:nvSpPr>
        <p:spPr>
          <a:xfrm>
            <a:off x="489348" y="665561"/>
            <a:ext cx="5567362" cy="402669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741223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32332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217" y="2146300"/>
            <a:ext cx="6619243" cy="1436735"/>
          </a:xfrm>
        </p:spPr>
        <p:txBody>
          <a:bodyPr anchor="b"/>
          <a:lstStyle>
            <a:lvl1pPr algn="l">
              <a:defRPr sz="3000" b="0" cap="none"/>
            </a:lvl1pPr>
          </a:lstStyle>
          <a:p>
            <a:r>
              <a:rPr lang="en-GB"/>
              <a:t>Click to edit Master title style</a:t>
            </a:r>
            <a:endParaRPr lang="en-US" dirty="0"/>
          </a:p>
        </p:txBody>
      </p:sp>
      <p:sp>
        <p:nvSpPr>
          <p:cNvPr id="3" name="Text Placeholder 2"/>
          <p:cNvSpPr>
            <a:spLocks noGrp="1"/>
          </p:cNvSpPr>
          <p:nvPr>
            <p:ph type="body" idx="1"/>
          </p:nvPr>
        </p:nvSpPr>
        <p:spPr>
          <a:xfrm>
            <a:off x="866216" y="3583036"/>
            <a:ext cx="6619244" cy="645300"/>
          </a:xfrm>
        </p:spPr>
        <p:txBody>
          <a:bodyPr anchor="t"/>
          <a:lstStyle>
            <a:lvl1pPr marL="0" indent="0" algn="l">
              <a:buNone/>
              <a:defRPr sz="1500" cap="all">
                <a:solidFill>
                  <a:schemeClr val="bg2">
                    <a:lumMod val="40000"/>
                    <a:lumOff val="6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4/5/2023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8934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27485" y="1545432"/>
            <a:ext cx="3297254" cy="3146822"/>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240870" y="1542069"/>
            <a:ext cx="3297256" cy="315018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4/5/2023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36456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dirty="0"/>
          </a:p>
        </p:txBody>
      </p:sp>
      <p:sp>
        <p:nvSpPr>
          <p:cNvPr id="3" name="Text Placeholder 2"/>
          <p:cNvSpPr>
            <a:spLocks noGrp="1"/>
          </p:cNvSpPr>
          <p:nvPr>
            <p:ph type="body" idx="1"/>
          </p:nvPr>
        </p:nvSpPr>
        <p:spPr>
          <a:xfrm>
            <a:off x="827485" y="1428750"/>
            <a:ext cx="329725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827485" y="1885950"/>
            <a:ext cx="3297254" cy="280630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240872" y="1428750"/>
            <a:ext cx="3297254" cy="432197"/>
          </a:xfrm>
        </p:spPr>
        <p:txBody>
          <a:bodyPr anchor="b">
            <a:noAutofit/>
          </a:bodyPr>
          <a:lstStyle>
            <a:lvl1pPr marL="0" indent="0">
              <a:buNone/>
              <a:defRPr sz="1800" b="0">
                <a:solidFill>
                  <a:schemeClr val="bg2">
                    <a:lumMod val="40000"/>
                    <a:lumOff val="6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240872" y="1885950"/>
            <a:ext cx="3297254" cy="2806304"/>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4/5/2023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88813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48084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061636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215" y="1085850"/>
            <a:ext cx="2550798" cy="1085850"/>
          </a:xfrm>
        </p:spPr>
        <p:txBody>
          <a:bodyPr anchor="b"/>
          <a:lstStyle>
            <a:lvl1pPr algn="l">
              <a:defRPr sz="1800" b="0"/>
            </a:lvl1pPr>
          </a:lstStyle>
          <a:p>
            <a:r>
              <a:rPr lang="en-GB"/>
              <a:t>Click to edit Master title style</a:t>
            </a:r>
            <a:endParaRPr lang="en-US" dirty="0"/>
          </a:p>
        </p:txBody>
      </p:sp>
      <p:sp>
        <p:nvSpPr>
          <p:cNvPr id="3" name="Content Placeholder 2"/>
          <p:cNvSpPr>
            <a:spLocks noGrp="1"/>
          </p:cNvSpPr>
          <p:nvPr>
            <p:ph idx="1"/>
          </p:nvPr>
        </p:nvSpPr>
        <p:spPr>
          <a:xfrm>
            <a:off x="3588462" y="1085850"/>
            <a:ext cx="3896998" cy="3429000"/>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66215" y="2346961"/>
            <a:ext cx="2550797" cy="2171699"/>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002338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430" y="1390644"/>
            <a:ext cx="3819680" cy="1181106"/>
          </a:xfrm>
        </p:spPr>
        <p:txBody>
          <a:bodyPr anchor="b">
            <a:normAutofit/>
          </a:bodyPr>
          <a:lstStyle>
            <a:lvl1pPr algn="l">
              <a:defRPr sz="2700" b="0"/>
            </a:lvl1pPr>
          </a:lstStyle>
          <a:p>
            <a:r>
              <a:rPr lang="en-GB"/>
              <a:t>Click to edit Master title style</a:t>
            </a:r>
            <a:endParaRPr lang="en-US" dirty="0"/>
          </a:p>
        </p:txBody>
      </p:sp>
      <p:sp>
        <p:nvSpPr>
          <p:cNvPr id="3" name="Picture Placeholder 2"/>
          <p:cNvSpPr>
            <a:spLocks noGrp="1" noChangeAspect="1"/>
          </p:cNvSpPr>
          <p:nvPr>
            <p:ph type="pic" idx="1"/>
          </p:nvPr>
        </p:nvSpPr>
        <p:spPr>
          <a:xfrm>
            <a:off x="5212160" y="857250"/>
            <a:ext cx="2400300"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GB"/>
              <a:t>Click icon to add picture</a:t>
            </a:r>
            <a:endParaRPr lang="en-US" dirty="0"/>
          </a:p>
        </p:txBody>
      </p:sp>
      <p:sp>
        <p:nvSpPr>
          <p:cNvPr id="4" name="Text Placeholder 3"/>
          <p:cNvSpPr>
            <a:spLocks noGrp="1"/>
          </p:cNvSpPr>
          <p:nvPr>
            <p:ph type="body" sz="half" idx="2"/>
          </p:nvPr>
        </p:nvSpPr>
        <p:spPr>
          <a:xfrm>
            <a:off x="866216" y="2743200"/>
            <a:ext cx="3813734" cy="1028700"/>
          </a:xfrm>
        </p:spPr>
        <p:txBody>
          <a:bodyPr>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4/5/2023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01969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002264"/>
            <a:ext cx="3027759" cy="3141236"/>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169261"/>
            <a:ext cx="1141809" cy="1774090"/>
          </a:xfrm>
          <a:prstGeom prst="rect">
            <a:avLst/>
          </a:prstGeom>
        </p:spPr>
      </p:pic>
      <p:sp>
        <p:nvSpPr>
          <p:cNvPr id="16" name="Oval 15"/>
          <p:cNvSpPr/>
          <p:nvPr/>
        </p:nvSpPr>
        <p:spPr>
          <a:xfrm>
            <a:off x="6456759" y="1257300"/>
            <a:ext cx="2114550" cy="211455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5999560" y="1"/>
            <a:ext cx="1202540" cy="856055"/>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6454408" y="4572000"/>
            <a:ext cx="745301" cy="571500"/>
          </a:xfrm>
          <a:prstGeom prst="rect">
            <a:avLst/>
          </a:prstGeom>
        </p:spPr>
      </p:pic>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584" y="339538"/>
            <a:ext cx="7053542" cy="1050398"/>
          </a:xfrm>
          <a:prstGeom prst="rect">
            <a:avLst/>
          </a:prstGeom>
        </p:spPr>
        <p:txBody>
          <a:bodyPr vert="horz" lIns="91440" tIns="45720" rIns="91440" bIns="45720" rtlCol="0" anchor="t">
            <a:noAutofit/>
          </a:bodyPr>
          <a:lstStyle/>
          <a:p>
            <a:r>
              <a:rPr lang="en-GB"/>
              <a:t>Click to edit Master title style</a:t>
            </a:r>
            <a:endParaRPr lang="en-US" dirty="0"/>
          </a:p>
        </p:txBody>
      </p:sp>
      <p:sp>
        <p:nvSpPr>
          <p:cNvPr id="3" name="Text Placeholder 2"/>
          <p:cNvSpPr>
            <a:spLocks noGrp="1"/>
          </p:cNvSpPr>
          <p:nvPr>
            <p:ph type="body" idx="1"/>
          </p:nvPr>
        </p:nvSpPr>
        <p:spPr>
          <a:xfrm>
            <a:off x="827484" y="1539689"/>
            <a:ext cx="6709906" cy="314661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rot="5400000">
            <a:off x="7616730" y="1343026"/>
            <a:ext cx="742949" cy="228599"/>
          </a:xfrm>
          <a:prstGeom prst="rect">
            <a:avLst/>
          </a:prstGeom>
        </p:spPr>
        <p:txBody>
          <a:bodyPr vert="horz" lIns="91440" tIns="45720" rIns="91440" bIns="45720" rtlCol="0" anchor="t"/>
          <a:lstStyle>
            <a:lvl1pPr algn="l">
              <a:defRPr sz="825" b="0" i="0">
                <a:solidFill>
                  <a:schemeClr val="tx1">
                    <a:tint val="75000"/>
                    <a:alpha val="60000"/>
                  </a:schemeClr>
                </a:solidFill>
              </a:defRPr>
            </a:lvl1pPr>
          </a:lstStyle>
          <a:p>
            <a:fld id="{4AAD347D-5ACD-4C99-B74B-A9C85AD731AF}" type="datetimeFigureOut">
              <a:rPr lang="en-US" smtClean="0"/>
              <a:t>4/5/2023</a:t>
            </a:fld>
            <a:endParaRPr lang="en-US" dirty="0"/>
          </a:p>
        </p:txBody>
      </p:sp>
      <p:sp>
        <p:nvSpPr>
          <p:cNvPr id="5" name="Footer Placeholder 4"/>
          <p:cNvSpPr>
            <a:spLocks noGrp="1"/>
          </p:cNvSpPr>
          <p:nvPr>
            <p:ph type="ftr" sz="quarter" idx="3"/>
          </p:nvPr>
        </p:nvSpPr>
        <p:spPr>
          <a:xfrm rot="5400000">
            <a:off x="6713680" y="2418973"/>
            <a:ext cx="2894846" cy="228601"/>
          </a:xfrm>
          <a:prstGeom prst="rect">
            <a:avLst/>
          </a:prstGeom>
        </p:spPr>
        <p:txBody>
          <a:bodyPr vert="horz" lIns="91440" tIns="45720" rIns="91440" bIns="45720" rtlCol="0" anchor="b"/>
          <a:lstStyle>
            <a:lvl1pPr algn="l">
              <a:defRPr sz="825"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7764406" y="221797"/>
            <a:ext cx="628649" cy="575765"/>
          </a:xfrm>
          <a:prstGeom prst="rect">
            <a:avLst/>
          </a:prstGeom>
        </p:spPr>
        <p:txBody>
          <a:bodyPr vert="horz" lIns="91440" tIns="45720" rIns="91440" bIns="45720" rtlCol="0" anchor="b"/>
          <a:lstStyle>
            <a:lvl1pPr algn="ctr">
              <a:defRPr sz="2100" b="0" i="0">
                <a:solidFill>
                  <a:schemeClr val="tx1">
                    <a:tint val="75000"/>
                  </a:schemeClr>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3123822940"/>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Lst>
  <p:hf sldNum="0" hdr="0" ftr="0" dt="0"/>
  <p:txStyles>
    <p:titleStyle>
      <a:lvl1pPr algn="l" defTabSz="342900" rtl="0" eaLnBrk="1" latinLnBrk="0" hangingPunct="1">
        <a:spcBef>
          <a:spcPct val="0"/>
        </a:spcBef>
        <a:buNone/>
        <a:defRPr sz="315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bg2">
            <a:lumMod val="40000"/>
            <a:lumOff val="60000"/>
          </a:schemeClr>
        </a:buClr>
        <a:buSzPct val="80000"/>
        <a:buFont typeface="Wingdings 3" charset="2"/>
        <a:buChar char=""/>
        <a:defRPr sz="1500" b="0" i="0" kern="1200">
          <a:solidFill>
            <a:schemeClr val="tx1"/>
          </a:solidFill>
          <a:latin typeface="+mj-lt"/>
          <a:ea typeface="+mj-ea"/>
          <a:cs typeface="+mj-cs"/>
        </a:defRPr>
      </a:lvl1pPr>
      <a:lvl2pPr marL="557213" indent="-214313" algn="l" defTabSz="342900" rtl="0" eaLnBrk="1" latinLnBrk="0" hangingPunct="1">
        <a:spcBef>
          <a:spcPts val="750"/>
        </a:spcBef>
        <a:spcAft>
          <a:spcPts val="0"/>
        </a:spcAft>
        <a:buClr>
          <a:schemeClr val="bg2">
            <a:lumMod val="40000"/>
            <a:lumOff val="60000"/>
          </a:schemeClr>
        </a:buClr>
        <a:buSzPct val="80000"/>
        <a:buFont typeface="Wingdings 3" charset="2"/>
        <a:buChar char=""/>
        <a:defRPr sz="1350" b="0" i="0" kern="1200">
          <a:solidFill>
            <a:schemeClr val="tx1"/>
          </a:solidFill>
          <a:latin typeface="+mj-lt"/>
          <a:ea typeface="+mj-ea"/>
          <a:cs typeface="+mj-cs"/>
        </a:defRPr>
      </a:lvl2pPr>
      <a:lvl3pPr marL="8572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200" b="0" i="0" kern="1200">
          <a:solidFill>
            <a:schemeClr val="tx1"/>
          </a:solidFill>
          <a:latin typeface="+mj-lt"/>
          <a:ea typeface="+mj-ea"/>
          <a:cs typeface="+mj-cs"/>
        </a:defRPr>
      </a:lvl3pPr>
      <a:lvl4pPr marL="12001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4pPr>
      <a:lvl5pPr marL="15430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5pPr>
      <a:lvl6pPr marL="187950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6pPr>
      <a:lvl7pPr marL="22288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7pPr>
      <a:lvl8pPr marL="25717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8pPr>
      <a:lvl9pPr marL="2914650" indent="-171450" algn="l" defTabSz="342900" rtl="0" eaLnBrk="1" latinLnBrk="0" hangingPunct="1">
        <a:spcBef>
          <a:spcPts val="750"/>
        </a:spcBef>
        <a:spcAft>
          <a:spcPts val="0"/>
        </a:spcAft>
        <a:buClr>
          <a:schemeClr val="bg2">
            <a:lumMod val="40000"/>
            <a:lumOff val="60000"/>
          </a:schemeClr>
        </a:buClr>
        <a:buSzPct val="80000"/>
        <a:buFont typeface="Wingdings 3" charset="2"/>
        <a:buChar char=""/>
        <a:defRPr sz="1050" b="0" i="0" kern="1200">
          <a:solidFill>
            <a:schemeClr val="tx1"/>
          </a:solidFill>
          <a:latin typeface="+mj-lt"/>
          <a:ea typeface="+mj-ea"/>
          <a:cs typeface="+mj-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B261A-610F-E356-5064-E565E707A7BD}"/>
              </a:ext>
            </a:extLst>
          </p:cNvPr>
          <p:cNvSpPr>
            <a:spLocks noGrp="1"/>
          </p:cNvSpPr>
          <p:nvPr>
            <p:ph type="ctrTitle"/>
          </p:nvPr>
        </p:nvSpPr>
        <p:spPr>
          <a:xfrm>
            <a:off x="866216" y="1323156"/>
            <a:ext cx="6619244" cy="2022571"/>
          </a:xfrm>
        </p:spPr>
        <p:txBody>
          <a:bodyPr/>
          <a:lstStyle/>
          <a:p>
            <a:r>
              <a:rPr lang="en-GB" sz="4400" dirty="0"/>
              <a:t>Ambulance response times – what is the standard?</a:t>
            </a:r>
          </a:p>
        </p:txBody>
      </p:sp>
      <p:sp>
        <p:nvSpPr>
          <p:cNvPr id="3" name="Subtitle 2">
            <a:extLst>
              <a:ext uri="{FF2B5EF4-FFF2-40B4-BE49-F238E27FC236}">
                <a16:creationId xmlns:a16="http://schemas.microsoft.com/office/drawing/2014/main" id="{EEF0E7CD-EF8B-45C0-B3A4-439A9E652D3A}"/>
              </a:ext>
            </a:extLst>
          </p:cNvPr>
          <p:cNvSpPr>
            <a:spLocks noGrp="1"/>
          </p:cNvSpPr>
          <p:nvPr>
            <p:ph type="subTitle" idx="1"/>
          </p:nvPr>
        </p:nvSpPr>
        <p:spPr>
          <a:xfrm>
            <a:off x="866216" y="3583035"/>
            <a:ext cx="6619244" cy="1048438"/>
          </a:xfrm>
        </p:spPr>
        <p:txBody>
          <a:bodyPr>
            <a:normAutofit fontScale="62500" lnSpcReduction="20000"/>
          </a:bodyPr>
          <a:lstStyle/>
          <a:p>
            <a:r>
              <a:rPr lang="en-GB" sz="2400" dirty="0"/>
              <a:t>Dr Tim Kilner</a:t>
            </a:r>
          </a:p>
          <a:p>
            <a:endParaRPr lang="en-GB" sz="1300" dirty="0"/>
          </a:p>
          <a:p>
            <a:r>
              <a:rPr lang="en-GB" sz="2100" dirty="0"/>
              <a:t>P</a:t>
            </a:r>
            <a:r>
              <a:rPr lang="en-GB" sz="1400" dirty="0"/>
              <a:t>rincipal Lecturer – paramedic sciences</a:t>
            </a:r>
          </a:p>
          <a:p>
            <a:r>
              <a:rPr lang="en-GB" sz="2100" dirty="0"/>
              <a:t>E</a:t>
            </a:r>
            <a:r>
              <a:rPr lang="en-GB" sz="1400" dirty="0"/>
              <a:t>xpert Witness – ambulance and Paramedic Practice</a:t>
            </a:r>
          </a:p>
          <a:p>
            <a:endParaRPr lang="en-GB" dirty="0"/>
          </a:p>
        </p:txBody>
      </p:sp>
      <p:sp>
        <p:nvSpPr>
          <p:cNvPr id="4" name="TextBox 3">
            <a:extLst>
              <a:ext uri="{FF2B5EF4-FFF2-40B4-BE49-F238E27FC236}">
                <a16:creationId xmlns:a16="http://schemas.microsoft.com/office/drawing/2014/main" id="{61C8993D-9686-4B54-B719-F724054A1A2E}"/>
              </a:ext>
            </a:extLst>
          </p:cNvPr>
          <p:cNvSpPr txBox="1"/>
          <p:nvPr/>
        </p:nvSpPr>
        <p:spPr>
          <a:xfrm>
            <a:off x="1775732" y="747295"/>
            <a:ext cx="5592536" cy="338554"/>
          </a:xfrm>
          <a:prstGeom prst="rect">
            <a:avLst/>
          </a:prstGeom>
          <a:noFill/>
        </p:spPr>
        <p:txBody>
          <a:bodyPr wrap="square" rtlCol="0">
            <a:spAutoFit/>
          </a:bodyPr>
          <a:lstStyle/>
          <a:p>
            <a:r>
              <a:rPr lang="en-GB" sz="1600" dirty="0" err="1"/>
              <a:t>AvMA</a:t>
            </a:r>
            <a:r>
              <a:rPr lang="en-GB" sz="1600" dirty="0"/>
              <a:t> Clinical Negligence Conference, Mar 2023</a:t>
            </a:r>
          </a:p>
        </p:txBody>
      </p:sp>
    </p:spTree>
    <p:extLst>
      <p:ext uri="{BB962C8B-B14F-4D97-AF65-F5344CB8AC3E}">
        <p14:creationId xmlns:p14="http://schemas.microsoft.com/office/powerpoint/2010/main" val="2150260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FEF2A-9ED1-E765-02F1-18F8FFC17FC2}"/>
              </a:ext>
            </a:extLst>
          </p:cNvPr>
          <p:cNvSpPr>
            <a:spLocks noGrp="1"/>
          </p:cNvSpPr>
          <p:nvPr>
            <p:ph type="title"/>
          </p:nvPr>
        </p:nvSpPr>
        <p:spPr/>
        <p:txBody>
          <a:bodyPr vert="horz" lIns="91440" tIns="45720" rIns="91440" bIns="45720" rtlCol="0" anchor="t">
            <a:normAutofit/>
          </a:bodyPr>
          <a:lstStyle/>
          <a:p>
            <a:pPr defTabSz="457200">
              <a:lnSpc>
                <a:spcPct val="90000"/>
              </a:lnSpc>
            </a:pPr>
            <a:r>
              <a:rPr lang="en-US" sz="3900"/>
              <a:t>Arrival on scene</a:t>
            </a:r>
          </a:p>
        </p:txBody>
      </p:sp>
      <p:sp>
        <p:nvSpPr>
          <p:cNvPr id="3" name="Content Placeholder 2">
            <a:extLst>
              <a:ext uri="{FF2B5EF4-FFF2-40B4-BE49-F238E27FC236}">
                <a16:creationId xmlns:a16="http://schemas.microsoft.com/office/drawing/2014/main" id="{FE5E7B00-76AF-B6C4-34A9-669E404CBDB2}"/>
              </a:ext>
            </a:extLst>
          </p:cNvPr>
          <p:cNvSpPr>
            <a:spLocks noGrp="1"/>
          </p:cNvSpPr>
          <p:nvPr>
            <p:ph idx="1"/>
          </p:nvPr>
        </p:nvSpPr>
        <p:spPr>
          <a:xfrm>
            <a:off x="828220" y="1504063"/>
            <a:ext cx="6709906" cy="3146611"/>
          </a:xfrm>
        </p:spPr>
        <p:txBody>
          <a:bodyPr vert="horz" lIns="91440" tIns="45720" rIns="91440" bIns="45720" rtlCol="0">
            <a:normAutofit/>
          </a:bodyPr>
          <a:lstStyle/>
          <a:p>
            <a:pPr defTabSz="457200">
              <a:spcBef>
                <a:spcPts val="1000"/>
              </a:spcBef>
            </a:pPr>
            <a:r>
              <a:rPr lang="en-US" sz="2000" dirty="0"/>
              <a:t>Within 200m of the scene of the incident</a:t>
            </a:r>
          </a:p>
          <a:p>
            <a:pPr lvl="1" defTabSz="457200">
              <a:spcBef>
                <a:spcPts val="1000"/>
              </a:spcBef>
            </a:pPr>
            <a:r>
              <a:rPr lang="en-US" sz="1800" dirty="0"/>
              <a:t>May be erroneous</a:t>
            </a:r>
          </a:p>
          <a:p>
            <a:pPr lvl="1" defTabSz="457200">
              <a:spcBef>
                <a:spcPts val="1000"/>
              </a:spcBef>
            </a:pPr>
            <a:endParaRPr lang="en-US" sz="1800" dirty="0"/>
          </a:p>
          <a:p>
            <a:pPr defTabSz="457200">
              <a:spcBef>
                <a:spcPts val="1000"/>
              </a:spcBef>
            </a:pPr>
            <a:r>
              <a:rPr lang="en-US" sz="2000" dirty="0"/>
              <a:t>Should </a:t>
            </a:r>
            <a:r>
              <a:rPr lang="en-US" sz="2000" u="sng" dirty="0"/>
              <a:t>not</a:t>
            </a:r>
            <a:r>
              <a:rPr lang="en-US" sz="2000" dirty="0"/>
              <a:t> be regarded as being at the side of the patient</a:t>
            </a:r>
          </a:p>
          <a:p>
            <a:pPr lvl="1" defTabSz="457200">
              <a:spcBef>
                <a:spcPts val="1000"/>
              </a:spcBef>
            </a:pPr>
            <a:r>
              <a:rPr lang="en-US" sz="1800" dirty="0"/>
              <a:t>Access</a:t>
            </a:r>
          </a:p>
          <a:p>
            <a:pPr lvl="1" defTabSz="457200">
              <a:spcBef>
                <a:spcPts val="1000"/>
              </a:spcBef>
            </a:pPr>
            <a:r>
              <a:rPr lang="en-US" sz="1800" dirty="0"/>
              <a:t>PPE</a:t>
            </a:r>
            <a:endParaRPr lang="en-US" dirty="0"/>
          </a:p>
        </p:txBody>
      </p:sp>
    </p:spTree>
    <p:extLst>
      <p:ext uri="{BB962C8B-B14F-4D97-AF65-F5344CB8AC3E}">
        <p14:creationId xmlns:p14="http://schemas.microsoft.com/office/powerpoint/2010/main" val="3160608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51A51-11D6-06ED-70D6-4318006BD954}"/>
              </a:ext>
            </a:extLst>
          </p:cNvPr>
          <p:cNvSpPr>
            <a:spLocks noGrp="1"/>
          </p:cNvSpPr>
          <p:nvPr>
            <p:ph type="title"/>
          </p:nvPr>
        </p:nvSpPr>
        <p:spPr/>
        <p:txBody>
          <a:bodyPr vert="horz" lIns="91440" tIns="45720" rIns="91440" bIns="45720" rtlCol="0">
            <a:normAutofit/>
          </a:bodyPr>
          <a:lstStyle/>
          <a:p>
            <a:pPr defTabSz="457200"/>
            <a:r>
              <a:rPr lang="en-US" b="0" i="0" kern="1200">
                <a:latin typeface="+mj-lt"/>
                <a:ea typeface="+mj-ea"/>
                <a:cs typeface="+mj-cs"/>
              </a:rPr>
              <a:t>Prioritisation</a:t>
            </a:r>
          </a:p>
        </p:txBody>
      </p:sp>
      <p:sp>
        <p:nvSpPr>
          <p:cNvPr id="3" name="Content Placeholder 2">
            <a:extLst>
              <a:ext uri="{FF2B5EF4-FFF2-40B4-BE49-F238E27FC236}">
                <a16:creationId xmlns:a16="http://schemas.microsoft.com/office/drawing/2014/main" id="{EC26ED57-94FB-4A75-5EB1-7E40C9E87B63}"/>
              </a:ext>
            </a:extLst>
          </p:cNvPr>
          <p:cNvSpPr>
            <a:spLocks noGrp="1"/>
          </p:cNvSpPr>
          <p:nvPr>
            <p:ph idx="1"/>
          </p:nvPr>
        </p:nvSpPr>
        <p:spPr/>
        <p:txBody>
          <a:bodyPr vert="horz" lIns="91440" tIns="45720" rIns="91440" bIns="45720" rtlCol="0">
            <a:normAutofit/>
          </a:bodyPr>
          <a:lstStyle/>
          <a:p>
            <a:pPr defTabSz="457200">
              <a:spcBef>
                <a:spcPts val="1000"/>
              </a:spcBef>
            </a:pPr>
            <a:r>
              <a:rPr lang="en-US" sz="2800" dirty="0"/>
              <a:t>Algorithm/decision support</a:t>
            </a:r>
          </a:p>
          <a:p>
            <a:pPr lvl="1" defTabSz="457200">
              <a:spcBef>
                <a:spcPts val="1000"/>
              </a:spcBef>
            </a:pPr>
            <a:r>
              <a:rPr lang="en-US" sz="2400" dirty="0"/>
              <a:t>NHS Pathways</a:t>
            </a:r>
          </a:p>
          <a:p>
            <a:pPr lvl="1" defTabSz="457200">
              <a:spcBef>
                <a:spcPts val="1000"/>
              </a:spcBef>
            </a:pPr>
            <a:r>
              <a:rPr lang="en-US" sz="2400" dirty="0"/>
              <a:t>Advanced Medical Priority Dispatch (AMPDS)</a:t>
            </a:r>
          </a:p>
        </p:txBody>
      </p:sp>
    </p:spTree>
    <p:extLst>
      <p:ext uri="{BB962C8B-B14F-4D97-AF65-F5344CB8AC3E}">
        <p14:creationId xmlns:p14="http://schemas.microsoft.com/office/powerpoint/2010/main" val="3773914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4D9A7-CCAE-0792-B8BD-56B8C2F8FF4C}"/>
              </a:ext>
            </a:extLst>
          </p:cNvPr>
          <p:cNvSpPr>
            <a:spLocks noGrp="1"/>
          </p:cNvSpPr>
          <p:nvPr>
            <p:ph type="title"/>
          </p:nvPr>
        </p:nvSpPr>
        <p:spPr/>
        <p:txBody>
          <a:bodyPr/>
          <a:lstStyle/>
          <a:p>
            <a:r>
              <a:rPr lang="en-GB" dirty="0"/>
              <a:t>Clinical outcome</a:t>
            </a:r>
          </a:p>
        </p:txBody>
      </p:sp>
      <p:sp>
        <p:nvSpPr>
          <p:cNvPr id="3" name="Content Placeholder 2">
            <a:extLst>
              <a:ext uri="{FF2B5EF4-FFF2-40B4-BE49-F238E27FC236}">
                <a16:creationId xmlns:a16="http://schemas.microsoft.com/office/drawing/2014/main" id="{FB3F0FD6-399C-9690-CC24-9A730AE6093A}"/>
              </a:ext>
            </a:extLst>
          </p:cNvPr>
          <p:cNvSpPr>
            <a:spLocks noGrp="1"/>
          </p:cNvSpPr>
          <p:nvPr>
            <p:ph sz="half" idx="1"/>
          </p:nvPr>
        </p:nvSpPr>
        <p:spPr/>
        <p:txBody>
          <a:bodyPr/>
          <a:lstStyle/>
          <a:p>
            <a:r>
              <a:rPr lang="en-GB" dirty="0"/>
              <a:t>Cardiac arrest</a:t>
            </a:r>
          </a:p>
          <a:p>
            <a:pPr lvl="1"/>
            <a:r>
              <a:rPr lang="en-GB" dirty="0"/>
              <a:t>Potential for irreversible brain injury within 3 minutes</a:t>
            </a:r>
          </a:p>
          <a:p>
            <a:pPr lvl="1"/>
            <a:r>
              <a:rPr lang="en-GB" dirty="0"/>
              <a:t>Pre arrival instructions</a:t>
            </a:r>
          </a:p>
          <a:p>
            <a:pPr lvl="1"/>
            <a:r>
              <a:rPr lang="en-GB" dirty="0"/>
              <a:t>Public access defibrillators</a:t>
            </a:r>
          </a:p>
          <a:p>
            <a:pPr lvl="1"/>
            <a:r>
              <a:rPr lang="en-GB" dirty="0"/>
              <a:t>Widely held belief, but not evidenced, survival may diminish by 10 every minute without defibrillation (if appropriate)</a:t>
            </a:r>
          </a:p>
        </p:txBody>
      </p:sp>
      <p:sp>
        <p:nvSpPr>
          <p:cNvPr id="4" name="Content Placeholder 3">
            <a:extLst>
              <a:ext uri="{FF2B5EF4-FFF2-40B4-BE49-F238E27FC236}">
                <a16:creationId xmlns:a16="http://schemas.microsoft.com/office/drawing/2014/main" id="{D72368EF-2337-9B84-8BBE-A6E598EBB4D1}"/>
              </a:ext>
            </a:extLst>
          </p:cNvPr>
          <p:cNvSpPr>
            <a:spLocks noGrp="1"/>
          </p:cNvSpPr>
          <p:nvPr>
            <p:ph sz="half" idx="2"/>
          </p:nvPr>
        </p:nvSpPr>
        <p:spPr/>
        <p:txBody>
          <a:bodyPr/>
          <a:lstStyle/>
          <a:p>
            <a:r>
              <a:rPr lang="en-GB" dirty="0"/>
              <a:t>Acute Coronary Syndrome, specifically Myocardial Infarction</a:t>
            </a:r>
          </a:p>
          <a:p>
            <a:pPr lvl="1"/>
            <a:r>
              <a:rPr lang="en-GB" dirty="0"/>
              <a:t>Treatment windows for thrombolysis and primary percutaneous coronary intervention.</a:t>
            </a:r>
          </a:p>
          <a:p>
            <a:r>
              <a:rPr lang="en-GB" dirty="0"/>
              <a:t>Stroke</a:t>
            </a:r>
          </a:p>
          <a:p>
            <a:pPr lvl="1"/>
            <a:r>
              <a:rPr lang="en-GB" dirty="0"/>
              <a:t>Thrombolysis or other treatment window (where eligible) for stroke</a:t>
            </a:r>
          </a:p>
          <a:p>
            <a:pPr lvl="1"/>
            <a:endParaRPr lang="en-GB" dirty="0"/>
          </a:p>
          <a:p>
            <a:r>
              <a:rPr lang="en-GB" dirty="0"/>
              <a:t>May have additional transfer times to specialist centres</a:t>
            </a:r>
          </a:p>
        </p:txBody>
      </p:sp>
    </p:spTree>
    <p:extLst>
      <p:ext uri="{BB962C8B-B14F-4D97-AF65-F5344CB8AC3E}">
        <p14:creationId xmlns:p14="http://schemas.microsoft.com/office/powerpoint/2010/main" val="1171632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4B2E7-9678-0481-59DC-774FB575F18D}"/>
              </a:ext>
            </a:extLst>
          </p:cNvPr>
          <p:cNvSpPr>
            <a:spLocks noGrp="1"/>
          </p:cNvSpPr>
          <p:nvPr>
            <p:ph type="title"/>
          </p:nvPr>
        </p:nvSpPr>
        <p:spPr/>
        <p:txBody>
          <a:bodyPr/>
          <a:lstStyle/>
          <a:p>
            <a:r>
              <a:rPr lang="en-GB" dirty="0"/>
              <a:t>Triage within triage</a:t>
            </a:r>
          </a:p>
        </p:txBody>
      </p:sp>
      <p:sp>
        <p:nvSpPr>
          <p:cNvPr id="3" name="Content Placeholder 2">
            <a:extLst>
              <a:ext uri="{FF2B5EF4-FFF2-40B4-BE49-F238E27FC236}">
                <a16:creationId xmlns:a16="http://schemas.microsoft.com/office/drawing/2014/main" id="{58C9FA96-A3AB-BD37-909D-68047C0B3CAE}"/>
              </a:ext>
            </a:extLst>
          </p:cNvPr>
          <p:cNvSpPr>
            <a:spLocks noGrp="1"/>
          </p:cNvSpPr>
          <p:nvPr>
            <p:ph sz="half" idx="1"/>
          </p:nvPr>
        </p:nvSpPr>
        <p:spPr/>
        <p:txBody>
          <a:bodyPr/>
          <a:lstStyle/>
          <a:p>
            <a:r>
              <a:rPr lang="en-GB" dirty="0"/>
              <a:t>England</a:t>
            </a:r>
          </a:p>
          <a:p>
            <a:pPr lvl="1"/>
            <a:r>
              <a:rPr lang="en-GB" dirty="0"/>
              <a:t>2021-2022</a:t>
            </a:r>
          </a:p>
          <a:p>
            <a:pPr lvl="2"/>
            <a:r>
              <a:rPr lang="en-GB" dirty="0"/>
              <a:t>Circa 9,878,091 calls</a:t>
            </a:r>
          </a:p>
          <a:p>
            <a:pPr lvl="2"/>
            <a:r>
              <a:rPr lang="en-GB" dirty="0"/>
              <a:t>Circa 4,857,683 Cat 2 (</a:t>
            </a:r>
            <a:r>
              <a:rPr lang="en-GB" b="1" dirty="0"/>
              <a:t>49%</a:t>
            </a:r>
            <a:r>
              <a:rPr lang="en-GB" dirty="0"/>
              <a:t> of total calls)</a:t>
            </a:r>
          </a:p>
          <a:p>
            <a:r>
              <a:rPr lang="en-GB" dirty="0"/>
              <a:t>Wales</a:t>
            </a:r>
          </a:p>
          <a:p>
            <a:pPr lvl="1"/>
            <a:r>
              <a:rPr lang="en-GB" dirty="0"/>
              <a:t>2021-2022</a:t>
            </a:r>
          </a:p>
          <a:p>
            <a:pPr lvl="2"/>
            <a:r>
              <a:rPr lang="en-GB" dirty="0"/>
              <a:t>Circa 481,137 calls</a:t>
            </a:r>
          </a:p>
          <a:p>
            <a:pPr lvl="2"/>
            <a:r>
              <a:rPr lang="en-GB" dirty="0"/>
              <a:t>Circa 223,172 Amber (</a:t>
            </a:r>
            <a:r>
              <a:rPr lang="en-GB" b="1" dirty="0"/>
              <a:t>46%</a:t>
            </a:r>
            <a:r>
              <a:rPr lang="en-GB" dirty="0"/>
              <a:t> of total calls)</a:t>
            </a:r>
          </a:p>
          <a:p>
            <a:pPr lvl="2"/>
            <a:endParaRPr lang="en-GB" dirty="0"/>
          </a:p>
          <a:p>
            <a:pPr lvl="1"/>
            <a:endParaRPr lang="en-GB" dirty="0"/>
          </a:p>
        </p:txBody>
      </p:sp>
      <p:sp>
        <p:nvSpPr>
          <p:cNvPr id="4" name="Content Placeholder 3">
            <a:extLst>
              <a:ext uri="{FF2B5EF4-FFF2-40B4-BE49-F238E27FC236}">
                <a16:creationId xmlns:a16="http://schemas.microsoft.com/office/drawing/2014/main" id="{56105681-A146-61E5-0035-A64CDE8FE052}"/>
              </a:ext>
            </a:extLst>
          </p:cNvPr>
          <p:cNvSpPr>
            <a:spLocks noGrp="1"/>
          </p:cNvSpPr>
          <p:nvPr>
            <p:ph sz="half" idx="2"/>
          </p:nvPr>
        </p:nvSpPr>
        <p:spPr/>
        <p:txBody>
          <a:bodyPr/>
          <a:lstStyle/>
          <a:p>
            <a:r>
              <a:rPr lang="en-GB" dirty="0"/>
              <a:t>Stratification of calls within category</a:t>
            </a:r>
          </a:p>
          <a:p>
            <a:pPr lvl="1"/>
            <a:r>
              <a:rPr lang="en-GB" dirty="0"/>
              <a:t>Known time sensitive outcomes</a:t>
            </a:r>
          </a:p>
          <a:p>
            <a:pPr lvl="1"/>
            <a:r>
              <a:rPr lang="en-GB" dirty="0"/>
              <a:t>Non time sensitive outcomes</a:t>
            </a:r>
          </a:p>
          <a:p>
            <a:pPr lvl="1"/>
            <a:r>
              <a:rPr lang="en-GB" dirty="0"/>
              <a:t>Time sensitive outcomes not known</a:t>
            </a:r>
          </a:p>
        </p:txBody>
      </p:sp>
    </p:spTree>
    <p:extLst>
      <p:ext uri="{BB962C8B-B14F-4D97-AF65-F5344CB8AC3E}">
        <p14:creationId xmlns:p14="http://schemas.microsoft.com/office/powerpoint/2010/main" val="1508549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13C98-8847-3503-695A-73094A371706}"/>
              </a:ext>
            </a:extLst>
          </p:cNvPr>
          <p:cNvSpPr>
            <a:spLocks noGrp="1"/>
          </p:cNvSpPr>
          <p:nvPr>
            <p:ph type="title"/>
          </p:nvPr>
        </p:nvSpPr>
        <p:spPr/>
        <p:txBody>
          <a:bodyPr/>
          <a:lstStyle/>
          <a:p>
            <a:r>
              <a:rPr lang="en-GB" dirty="0">
                <a:effectLst/>
              </a:rPr>
              <a:t>National NHS objectives 2023/24 </a:t>
            </a:r>
            <a:br>
              <a:rPr lang="en-GB" dirty="0"/>
            </a:br>
            <a:endParaRPr lang="en-GB" dirty="0"/>
          </a:p>
        </p:txBody>
      </p:sp>
      <p:sp>
        <p:nvSpPr>
          <p:cNvPr id="3" name="Content Placeholder 2">
            <a:extLst>
              <a:ext uri="{FF2B5EF4-FFF2-40B4-BE49-F238E27FC236}">
                <a16:creationId xmlns:a16="http://schemas.microsoft.com/office/drawing/2014/main" id="{349C4D1E-2899-48F4-F843-C035780C1986}"/>
              </a:ext>
            </a:extLst>
          </p:cNvPr>
          <p:cNvSpPr>
            <a:spLocks noGrp="1"/>
          </p:cNvSpPr>
          <p:nvPr>
            <p:ph idx="1"/>
          </p:nvPr>
        </p:nvSpPr>
        <p:spPr/>
        <p:txBody>
          <a:bodyPr/>
          <a:lstStyle/>
          <a:p>
            <a:pPr marL="0" indent="0">
              <a:buNone/>
            </a:pPr>
            <a:endParaRPr lang="en-GB" sz="1600" dirty="0">
              <a:effectLst/>
              <a:latin typeface="Arial" panose="020B0604020202020204" pitchFamily="34" charset="0"/>
            </a:endParaRPr>
          </a:p>
          <a:p>
            <a:pPr marL="0" indent="0">
              <a:buNone/>
            </a:pPr>
            <a:endParaRPr lang="en-GB" sz="1600" dirty="0">
              <a:latin typeface="Arial" panose="020B0604020202020204" pitchFamily="34" charset="0"/>
            </a:endParaRPr>
          </a:p>
          <a:p>
            <a:pPr marL="0" indent="0">
              <a:buNone/>
            </a:pPr>
            <a:r>
              <a:rPr lang="en-GB" sz="1600" dirty="0">
                <a:effectLst/>
                <a:latin typeface="Arial" panose="020B0604020202020204" pitchFamily="34" charset="0"/>
              </a:rPr>
              <a:t>“Improve category 2 ambulance response times to an average of 30 minutes across 2023/24, with further improvement towards pre-pandemic levels in 2024/25” </a:t>
            </a:r>
            <a:endParaRPr lang="en-GB" dirty="0"/>
          </a:p>
          <a:p>
            <a:endParaRPr lang="en-GB" dirty="0"/>
          </a:p>
        </p:txBody>
      </p:sp>
    </p:spTree>
    <p:extLst>
      <p:ext uri="{BB962C8B-B14F-4D97-AF65-F5344CB8AC3E}">
        <p14:creationId xmlns:p14="http://schemas.microsoft.com/office/powerpoint/2010/main" val="2771963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F54E6-13C2-6657-1759-AB044E89B1C1}"/>
              </a:ext>
            </a:extLst>
          </p:cNvPr>
          <p:cNvSpPr>
            <a:spLocks noGrp="1"/>
          </p:cNvSpPr>
          <p:nvPr>
            <p:ph type="title"/>
          </p:nvPr>
        </p:nvSpPr>
        <p:spPr/>
        <p:txBody>
          <a:bodyPr/>
          <a:lstStyle/>
          <a:p>
            <a:r>
              <a:rPr lang="en-GB" sz="2400" dirty="0"/>
              <a:t>Interfacility transfer – patient in a hospital not best placed to treat them</a:t>
            </a:r>
          </a:p>
        </p:txBody>
      </p:sp>
      <p:sp>
        <p:nvSpPr>
          <p:cNvPr id="3" name="Content Placeholder 2">
            <a:extLst>
              <a:ext uri="{FF2B5EF4-FFF2-40B4-BE49-F238E27FC236}">
                <a16:creationId xmlns:a16="http://schemas.microsoft.com/office/drawing/2014/main" id="{438D4A8F-0DDB-E070-FB43-DAB2551B92E8}"/>
              </a:ext>
            </a:extLst>
          </p:cNvPr>
          <p:cNvSpPr>
            <a:spLocks noGrp="1"/>
          </p:cNvSpPr>
          <p:nvPr>
            <p:ph idx="1"/>
          </p:nvPr>
        </p:nvSpPr>
        <p:spPr/>
        <p:txBody>
          <a:bodyPr>
            <a:normAutofit lnSpcReduction="10000"/>
          </a:bodyPr>
          <a:lstStyle/>
          <a:p>
            <a:r>
              <a:rPr lang="en-GB" sz="1800" dirty="0"/>
              <a:t>Concurrent with 999 calls, calls from  HCP &amp; NHS 111 calls</a:t>
            </a:r>
          </a:p>
          <a:p>
            <a:endParaRPr lang="en-GB" sz="1800" dirty="0"/>
          </a:p>
          <a:p>
            <a:r>
              <a:rPr lang="en-GB" sz="1800" dirty="0"/>
              <a:t>Scotland</a:t>
            </a:r>
          </a:p>
          <a:p>
            <a:pPr lvl="1"/>
            <a:r>
              <a:rPr lang="en-GB" sz="1600" dirty="0"/>
              <a:t>Now</a:t>
            </a:r>
          </a:p>
          <a:p>
            <a:pPr lvl="1"/>
            <a:r>
              <a:rPr lang="en-GB" sz="1600" dirty="0"/>
              <a:t>One hour</a:t>
            </a:r>
          </a:p>
          <a:p>
            <a:pPr lvl="1"/>
            <a:r>
              <a:rPr lang="en-GB" sz="1600" dirty="0"/>
              <a:t>Within 4 hours</a:t>
            </a:r>
          </a:p>
          <a:p>
            <a:pPr marL="0" indent="0">
              <a:buNone/>
            </a:pPr>
            <a:endParaRPr lang="en-GB" sz="1800" dirty="0"/>
          </a:p>
          <a:p>
            <a:r>
              <a:rPr lang="en-GB" sz="1800" dirty="0"/>
              <a:t>NHS England – Framework for inter-facility transfer</a:t>
            </a:r>
            <a:endParaRPr lang="en-GB" sz="1800" dirty="0">
              <a:effectLst/>
            </a:endParaRPr>
          </a:p>
          <a:p>
            <a:endParaRPr lang="en-GB" dirty="0"/>
          </a:p>
        </p:txBody>
      </p:sp>
      <p:sp>
        <p:nvSpPr>
          <p:cNvPr id="4" name="Content Placeholder 3">
            <a:extLst>
              <a:ext uri="{FF2B5EF4-FFF2-40B4-BE49-F238E27FC236}">
                <a16:creationId xmlns:a16="http://schemas.microsoft.com/office/drawing/2014/main" id="{8D45B9E5-85EA-1713-27F3-DF6979C889EF}"/>
              </a:ext>
            </a:extLst>
          </p:cNvPr>
          <p:cNvSpPr>
            <a:spLocks noGrp="1"/>
          </p:cNvSpPr>
          <p:nvPr>
            <p:ph sz="half" idx="4294967295"/>
          </p:nvPr>
        </p:nvSpPr>
        <p:spPr>
          <a:xfrm>
            <a:off x="5846763" y="1541463"/>
            <a:ext cx="3297237" cy="3151187"/>
          </a:xfrm>
        </p:spPr>
        <p:txBody>
          <a:bodyPr>
            <a:normAutofit/>
          </a:bodyPr>
          <a:lstStyle/>
          <a:p>
            <a:pPr lvl="1"/>
            <a:endParaRPr lang="en-GB" dirty="0"/>
          </a:p>
          <a:p>
            <a:pPr lvl="2"/>
            <a:endParaRPr lang="en-GB" dirty="0">
              <a:solidFill>
                <a:srgbClr val="221F1F"/>
              </a:solidFill>
              <a:effectLst/>
              <a:latin typeface="Arial" panose="020B0604020202020204" pitchFamily="34" charset="0"/>
            </a:endParaRPr>
          </a:p>
          <a:p>
            <a:pPr lvl="1"/>
            <a:endParaRPr lang="en-GB" dirty="0"/>
          </a:p>
          <a:p>
            <a:endParaRPr lang="en-GB" dirty="0"/>
          </a:p>
        </p:txBody>
      </p:sp>
    </p:spTree>
    <p:extLst>
      <p:ext uri="{BB962C8B-B14F-4D97-AF65-F5344CB8AC3E}">
        <p14:creationId xmlns:p14="http://schemas.microsoft.com/office/powerpoint/2010/main" val="2097502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A940C-6D2D-4050-3EBE-79A09504F907}"/>
              </a:ext>
            </a:extLst>
          </p:cNvPr>
          <p:cNvSpPr>
            <a:spLocks noGrp="1"/>
          </p:cNvSpPr>
          <p:nvPr>
            <p:ph type="title"/>
          </p:nvPr>
        </p:nvSpPr>
        <p:spPr/>
        <p:txBody>
          <a:bodyPr/>
          <a:lstStyle/>
          <a:p>
            <a:r>
              <a:rPr lang="en-GB" dirty="0"/>
              <a:t>Prioritisation</a:t>
            </a:r>
          </a:p>
        </p:txBody>
      </p:sp>
      <p:sp>
        <p:nvSpPr>
          <p:cNvPr id="3" name="Content Placeholder 2">
            <a:extLst>
              <a:ext uri="{FF2B5EF4-FFF2-40B4-BE49-F238E27FC236}">
                <a16:creationId xmlns:a16="http://schemas.microsoft.com/office/drawing/2014/main" id="{0521C8C1-DC76-FC21-0D3F-51E563EC4A42}"/>
              </a:ext>
            </a:extLst>
          </p:cNvPr>
          <p:cNvSpPr>
            <a:spLocks noGrp="1"/>
          </p:cNvSpPr>
          <p:nvPr>
            <p:ph sz="half" idx="1"/>
          </p:nvPr>
        </p:nvSpPr>
        <p:spPr/>
        <p:txBody>
          <a:bodyPr>
            <a:normAutofit fontScale="92500" lnSpcReduction="10000"/>
          </a:bodyPr>
          <a:lstStyle/>
          <a:p>
            <a:r>
              <a:rPr lang="en-GB" dirty="0"/>
              <a:t>IFT level 1</a:t>
            </a:r>
          </a:p>
          <a:p>
            <a:pPr lvl="1"/>
            <a:r>
              <a:rPr lang="en-GB" dirty="0">
                <a:effectLst/>
              </a:rPr>
              <a:t>a facility is unable to provide immediate life-saving clinical intervention </a:t>
            </a:r>
          </a:p>
          <a:p>
            <a:pPr lvl="1"/>
            <a:r>
              <a:rPr lang="en-GB" dirty="0"/>
              <a:t>Cat 1 through 999 triage tool</a:t>
            </a:r>
          </a:p>
          <a:p>
            <a:r>
              <a:rPr lang="en-GB" dirty="0"/>
              <a:t>IFT level 2</a:t>
            </a:r>
          </a:p>
          <a:p>
            <a:pPr lvl="1"/>
            <a:r>
              <a:rPr lang="en-GB" dirty="0"/>
              <a:t>i</a:t>
            </a:r>
            <a:r>
              <a:rPr lang="en-GB" dirty="0">
                <a:effectLst/>
              </a:rPr>
              <a:t>mmediate life, limb or sight (globe trauma) threatening (ILT) situations that require immediate management in another healthcare facility </a:t>
            </a:r>
          </a:p>
          <a:p>
            <a:pPr lvl="1"/>
            <a:r>
              <a:rPr lang="en-GB" dirty="0">
                <a:effectLst/>
              </a:rPr>
              <a:t>mapped to a Cat 2 response</a:t>
            </a:r>
            <a:endParaRPr lang="en-GB" dirty="0"/>
          </a:p>
        </p:txBody>
      </p:sp>
      <p:sp>
        <p:nvSpPr>
          <p:cNvPr id="4" name="Content Placeholder 3">
            <a:extLst>
              <a:ext uri="{FF2B5EF4-FFF2-40B4-BE49-F238E27FC236}">
                <a16:creationId xmlns:a16="http://schemas.microsoft.com/office/drawing/2014/main" id="{68C830A4-3428-B2E2-FCA9-371BF40BD1BF}"/>
              </a:ext>
            </a:extLst>
          </p:cNvPr>
          <p:cNvSpPr>
            <a:spLocks noGrp="1"/>
          </p:cNvSpPr>
          <p:nvPr>
            <p:ph sz="half" idx="2"/>
          </p:nvPr>
        </p:nvSpPr>
        <p:spPr/>
        <p:txBody>
          <a:bodyPr>
            <a:normAutofit fontScale="92500" lnSpcReduction="10000"/>
          </a:bodyPr>
          <a:lstStyle/>
          <a:p>
            <a:r>
              <a:rPr lang="en-GB" dirty="0"/>
              <a:t>IFT level 3</a:t>
            </a:r>
          </a:p>
          <a:p>
            <a:pPr lvl="1"/>
            <a:r>
              <a:rPr lang="en-GB" dirty="0">
                <a:effectLst/>
              </a:rPr>
              <a:t>patients who do not require immediate life or limb saving interventions but require an increase in their level of clinical care as an emergency. </a:t>
            </a:r>
          </a:p>
          <a:p>
            <a:pPr lvl="1"/>
            <a:r>
              <a:rPr lang="en-GB" dirty="0"/>
              <a:t>30 mins to 2 hrs</a:t>
            </a:r>
            <a:endParaRPr lang="en-GB" dirty="0">
              <a:effectLst/>
            </a:endParaRPr>
          </a:p>
          <a:p>
            <a:pPr lvl="1"/>
            <a:endParaRPr lang="en-GB" dirty="0"/>
          </a:p>
          <a:p>
            <a:r>
              <a:rPr lang="en-GB" dirty="0"/>
              <a:t>IFT level</a:t>
            </a:r>
          </a:p>
          <a:p>
            <a:pPr lvl="1"/>
            <a:r>
              <a:rPr lang="en-GB" dirty="0">
                <a:effectLst/>
              </a:rPr>
              <a:t>require urgent transport for ongoing care but do not need to be managed as an emergency transfer</a:t>
            </a:r>
            <a:r>
              <a:rPr lang="en-GB" dirty="0">
                <a:solidFill>
                  <a:srgbClr val="221F1F"/>
                </a:solidFill>
                <a:effectLst/>
                <a:latin typeface="Arial" panose="020B0604020202020204" pitchFamily="34" charset="0"/>
              </a:rPr>
              <a:t>. </a:t>
            </a:r>
          </a:p>
          <a:p>
            <a:pPr lvl="1"/>
            <a:r>
              <a:rPr lang="en-GB" sz="1250" dirty="0">
                <a:effectLst/>
              </a:rPr>
              <a:t>Timeframe determined through their normal commissioning arrangements </a:t>
            </a:r>
          </a:p>
          <a:p>
            <a:endParaRPr lang="en-GB" dirty="0"/>
          </a:p>
        </p:txBody>
      </p:sp>
    </p:spTree>
    <p:extLst>
      <p:ext uri="{BB962C8B-B14F-4D97-AF65-F5344CB8AC3E}">
        <p14:creationId xmlns:p14="http://schemas.microsoft.com/office/powerpoint/2010/main" val="1455153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5797E-8BE9-6B8B-1AA2-6A01468BCF75}"/>
              </a:ext>
            </a:extLst>
          </p:cNvPr>
          <p:cNvSpPr>
            <a:spLocks noGrp="1"/>
          </p:cNvSpPr>
          <p:nvPr>
            <p:ph type="title"/>
          </p:nvPr>
        </p:nvSpPr>
        <p:spPr/>
        <p:txBody>
          <a:bodyPr/>
          <a:lstStyle/>
          <a:p>
            <a:r>
              <a:rPr lang="en-GB" dirty="0"/>
              <a:t>Protracted response – </a:t>
            </a:r>
            <a:r>
              <a:rPr lang="en-GB" dirty="0" err="1"/>
              <a:t>Bolam</a:t>
            </a:r>
            <a:r>
              <a:rPr lang="en-GB" dirty="0"/>
              <a:t> breach?</a:t>
            </a:r>
          </a:p>
        </p:txBody>
      </p:sp>
      <p:sp>
        <p:nvSpPr>
          <p:cNvPr id="3" name="Content Placeholder 2">
            <a:extLst>
              <a:ext uri="{FF2B5EF4-FFF2-40B4-BE49-F238E27FC236}">
                <a16:creationId xmlns:a16="http://schemas.microsoft.com/office/drawing/2014/main" id="{0325EC7D-107F-7541-82D6-87CB64F07293}"/>
              </a:ext>
            </a:extLst>
          </p:cNvPr>
          <p:cNvSpPr>
            <a:spLocks noGrp="1"/>
          </p:cNvSpPr>
          <p:nvPr>
            <p:ph sz="half" idx="1"/>
          </p:nvPr>
        </p:nvSpPr>
        <p:spPr/>
        <p:txBody>
          <a:bodyPr>
            <a:normAutofit/>
          </a:bodyPr>
          <a:lstStyle/>
          <a:p>
            <a:r>
              <a:rPr lang="en-GB" dirty="0"/>
              <a:t>Incorrect coding</a:t>
            </a:r>
          </a:p>
          <a:p>
            <a:pPr lvl="1"/>
            <a:r>
              <a:rPr lang="en-GB" dirty="0"/>
              <a:t>May not make a material difference.</a:t>
            </a:r>
          </a:p>
          <a:p>
            <a:pPr lvl="1"/>
            <a:r>
              <a:rPr lang="en-GB" dirty="0"/>
              <a:t>Vanishingly scarce expert witnesses in coding (defendants often rely on statements from their staff)</a:t>
            </a:r>
          </a:p>
          <a:p>
            <a:r>
              <a:rPr lang="en-GB" dirty="0"/>
              <a:t>No resources available</a:t>
            </a:r>
          </a:p>
          <a:p>
            <a:pPr lvl="1"/>
            <a:r>
              <a:rPr lang="en-GB" dirty="0"/>
              <a:t>Adequate polling for resources</a:t>
            </a:r>
          </a:p>
          <a:p>
            <a:pPr lvl="1"/>
            <a:r>
              <a:rPr lang="en-GB" b="1" i="1" u="none" strike="noStrike" dirty="0">
                <a:effectLst/>
                <a:latin typeface="Arial" panose="020B0604020202020204" pitchFamily="34" charset="0"/>
              </a:rPr>
              <a:t>Kent v Griffiths</a:t>
            </a:r>
            <a:r>
              <a:rPr lang="en-GB" b="0" i="0" u="none" strike="noStrike" dirty="0">
                <a:effectLst/>
                <a:latin typeface="Arial" panose="020B0604020202020204" pitchFamily="34" charset="0"/>
              </a:rPr>
              <a:t> [2000] 2 All ER 474</a:t>
            </a:r>
            <a:endParaRPr lang="en-GB" dirty="0"/>
          </a:p>
        </p:txBody>
      </p:sp>
      <p:sp>
        <p:nvSpPr>
          <p:cNvPr id="4" name="Content Placeholder 3">
            <a:extLst>
              <a:ext uri="{FF2B5EF4-FFF2-40B4-BE49-F238E27FC236}">
                <a16:creationId xmlns:a16="http://schemas.microsoft.com/office/drawing/2014/main" id="{9B9D3924-73CD-D014-4AB6-E7F695878298}"/>
              </a:ext>
            </a:extLst>
          </p:cNvPr>
          <p:cNvSpPr>
            <a:spLocks noGrp="1"/>
          </p:cNvSpPr>
          <p:nvPr>
            <p:ph sz="half" idx="2"/>
          </p:nvPr>
        </p:nvSpPr>
        <p:spPr/>
        <p:txBody>
          <a:bodyPr>
            <a:normAutofit/>
          </a:bodyPr>
          <a:lstStyle/>
          <a:p>
            <a:pPr marL="0" indent="0">
              <a:buNone/>
            </a:pPr>
            <a:r>
              <a:rPr lang="en-GB" sz="1600" b="0" i="1" u="none" strike="noStrike" dirty="0">
                <a:effectLst/>
                <a:latin typeface="-webkit-standard"/>
              </a:rPr>
              <a:t>An important feature of this case is that there is no question of an ambulance not being available or of a conflict in priorities</a:t>
            </a:r>
            <a:r>
              <a:rPr lang="en-GB" sz="1600" b="0" i="0" u="none" strike="noStrike" dirty="0">
                <a:effectLst/>
                <a:latin typeface="-webkit-standard"/>
              </a:rPr>
              <a:t>  … </a:t>
            </a:r>
            <a:r>
              <a:rPr lang="en-GB" sz="1600" b="0" i="1" u="none" strike="noStrike" dirty="0">
                <a:effectLst/>
                <a:latin typeface="-webkit-standard"/>
              </a:rPr>
              <a:t>However, once there are available, both in the form of an ambulance and in the form of manpower, the resources to provide an ambulance on which there are no alternative demands, the ambulance service would be acting perversely.</a:t>
            </a:r>
          </a:p>
          <a:p>
            <a:endParaRPr lang="en-GB" dirty="0">
              <a:latin typeface="-webkit-standard"/>
            </a:endParaRPr>
          </a:p>
          <a:p>
            <a:pPr marL="0" indent="0" algn="r">
              <a:buNone/>
            </a:pPr>
            <a:r>
              <a:rPr lang="en-GB" b="0" i="0" u="none" strike="noStrike" dirty="0">
                <a:effectLst/>
                <a:latin typeface="-webkit-standard"/>
              </a:rPr>
              <a:t>Lord Woolfe Mr</a:t>
            </a:r>
            <a:endParaRPr lang="en-GB" dirty="0"/>
          </a:p>
        </p:txBody>
      </p:sp>
    </p:spTree>
    <p:extLst>
      <p:ext uri="{BB962C8B-B14F-4D97-AF65-F5344CB8AC3E}">
        <p14:creationId xmlns:p14="http://schemas.microsoft.com/office/powerpoint/2010/main" val="27806038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0845D-6850-B491-17BC-2EACF093FA09}"/>
              </a:ext>
            </a:extLst>
          </p:cNvPr>
          <p:cNvSpPr>
            <a:spLocks noGrp="1"/>
          </p:cNvSpPr>
          <p:nvPr>
            <p:ph type="title"/>
          </p:nvPr>
        </p:nvSpPr>
        <p:spPr/>
        <p:txBody>
          <a:bodyPr/>
          <a:lstStyle/>
          <a:p>
            <a:r>
              <a:rPr lang="en-GB" dirty="0"/>
              <a:t>Sources of information – response times</a:t>
            </a:r>
          </a:p>
        </p:txBody>
      </p:sp>
      <p:sp>
        <p:nvSpPr>
          <p:cNvPr id="3" name="Content Placeholder 2">
            <a:extLst>
              <a:ext uri="{FF2B5EF4-FFF2-40B4-BE49-F238E27FC236}">
                <a16:creationId xmlns:a16="http://schemas.microsoft.com/office/drawing/2014/main" id="{CF60431B-3B21-B9A2-E0ED-A3F5DE35E303}"/>
              </a:ext>
            </a:extLst>
          </p:cNvPr>
          <p:cNvSpPr>
            <a:spLocks noGrp="1"/>
          </p:cNvSpPr>
          <p:nvPr>
            <p:ph sz="half" idx="1"/>
          </p:nvPr>
        </p:nvSpPr>
        <p:spPr/>
        <p:txBody>
          <a:bodyPr>
            <a:normAutofit lnSpcReduction="10000"/>
          </a:bodyPr>
          <a:lstStyle/>
          <a:p>
            <a:r>
              <a:rPr lang="en-GB" dirty="0"/>
              <a:t>Sequence of Events Log</a:t>
            </a:r>
          </a:p>
          <a:p>
            <a:pPr lvl="1"/>
            <a:r>
              <a:rPr lang="en-GB" dirty="0"/>
              <a:t>Part of the Computerised Aided Dispatch Log</a:t>
            </a:r>
          </a:p>
          <a:p>
            <a:pPr lvl="1"/>
            <a:r>
              <a:rPr lang="en-GB" dirty="0"/>
              <a:t>Will show polling for available resources as well as coding</a:t>
            </a:r>
          </a:p>
          <a:p>
            <a:pPr lvl="1"/>
            <a:r>
              <a:rPr lang="en-GB" dirty="0"/>
              <a:t>Beware of excessive redaction</a:t>
            </a:r>
          </a:p>
          <a:p>
            <a:r>
              <a:rPr lang="en-GB" dirty="0"/>
              <a:t>Transcript of call/s</a:t>
            </a:r>
          </a:p>
          <a:p>
            <a:pPr lvl="1"/>
            <a:r>
              <a:rPr lang="en-GB" dirty="0"/>
              <a:t>May inform clinical condition compared to coding.</a:t>
            </a:r>
          </a:p>
          <a:p>
            <a:pPr lvl="1"/>
            <a:r>
              <a:rPr lang="en-GB" dirty="0"/>
              <a:t>Inc. calls for IFT</a:t>
            </a:r>
          </a:p>
          <a:p>
            <a:r>
              <a:rPr lang="en-GB" dirty="0"/>
              <a:t>Specific algorithm used to code call, usefulness dependent upon specific circumstances</a:t>
            </a:r>
          </a:p>
          <a:p>
            <a:pPr lvl="1"/>
            <a:endParaRPr lang="en-GB" dirty="0"/>
          </a:p>
        </p:txBody>
      </p:sp>
      <p:sp>
        <p:nvSpPr>
          <p:cNvPr id="4" name="Content Placeholder 3">
            <a:extLst>
              <a:ext uri="{FF2B5EF4-FFF2-40B4-BE49-F238E27FC236}">
                <a16:creationId xmlns:a16="http://schemas.microsoft.com/office/drawing/2014/main" id="{B22EFFCD-7B03-1C61-EEE8-6F06093EB9B6}"/>
              </a:ext>
            </a:extLst>
          </p:cNvPr>
          <p:cNvSpPr>
            <a:spLocks noGrp="1"/>
          </p:cNvSpPr>
          <p:nvPr>
            <p:ph sz="half" idx="2"/>
          </p:nvPr>
        </p:nvSpPr>
        <p:spPr/>
        <p:txBody>
          <a:bodyPr>
            <a:normAutofit lnSpcReduction="10000"/>
          </a:bodyPr>
          <a:lstStyle/>
          <a:p>
            <a:r>
              <a:rPr lang="en-GB" dirty="0"/>
              <a:t>Audit of call</a:t>
            </a:r>
          </a:p>
          <a:p>
            <a:pPr lvl="1"/>
            <a:r>
              <a:rPr lang="en-GB" dirty="0"/>
              <a:t>Internal audit of compliance with algorithm</a:t>
            </a:r>
          </a:p>
          <a:p>
            <a:pPr lvl="1"/>
            <a:r>
              <a:rPr lang="en-GB" dirty="0"/>
              <a:t>May confirm or refute coding of the call</a:t>
            </a:r>
          </a:p>
          <a:p>
            <a:pPr lvl="1"/>
            <a:r>
              <a:rPr lang="en-GB" dirty="0"/>
              <a:t>Not undertaken on all calls, but is likely if a complaint has been made</a:t>
            </a:r>
          </a:p>
          <a:p>
            <a:endParaRPr lang="en-GB" dirty="0"/>
          </a:p>
        </p:txBody>
      </p:sp>
    </p:spTree>
    <p:extLst>
      <p:ext uri="{BB962C8B-B14F-4D97-AF65-F5344CB8AC3E}">
        <p14:creationId xmlns:p14="http://schemas.microsoft.com/office/powerpoint/2010/main" val="3026370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A6783-8F7F-5C59-DD74-40510B7BB6C1}"/>
              </a:ext>
            </a:extLst>
          </p:cNvPr>
          <p:cNvSpPr>
            <a:spLocks noGrp="1"/>
          </p:cNvSpPr>
          <p:nvPr>
            <p:ph type="title"/>
          </p:nvPr>
        </p:nvSpPr>
        <p:spPr/>
        <p:txBody>
          <a:bodyPr/>
          <a:lstStyle/>
          <a:p>
            <a:r>
              <a:rPr lang="en-GB" dirty="0"/>
              <a:t>Dr Tim Kilner</a:t>
            </a:r>
          </a:p>
        </p:txBody>
      </p:sp>
      <p:sp>
        <p:nvSpPr>
          <p:cNvPr id="3" name="Text Placeholder 2">
            <a:extLst>
              <a:ext uri="{FF2B5EF4-FFF2-40B4-BE49-F238E27FC236}">
                <a16:creationId xmlns:a16="http://schemas.microsoft.com/office/drawing/2014/main" id="{510A1C85-10E4-5796-51EA-31C04CDB94EC}"/>
              </a:ext>
            </a:extLst>
          </p:cNvPr>
          <p:cNvSpPr>
            <a:spLocks noGrp="1"/>
          </p:cNvSpPr>
          <p:nvPr>
            <p:ph type="body" idx="1"/>
          </p:nvPr>
        </p:nvSpPr>
        <p:spPr>
          <a:xfrm>
            <a:off x="783088" y="3773042"/>
            <a:ext cx="6619244" cy="645300"/>
          </a:xfrm>
        </p:spPr>
        <p:txBody>
          <a:bodyPr/>
          <a:lstStyle/>
          <a:p>
            <a:endParaRPr lang="en-GB" dirty="0"/>
          </a:p>
        </p:txBody>
      </p:sp>
      <p:sp>
        <p:nvSpPr>
          <p:cNvPr id="4" name="TextBox 3">
            <a:extLst>
              <a:ext uri="{FF2B5EF4-FFF2-40B4-BE49-F238E27FC236}">
                <a16:creationId xmlns:a16="http://schemas.microsoft.com/office/drawing/2014/main" id="{A3F1D0D2-E633-88F6-45BA-874FE88964AB}"/>
              </a:ext>
            </a:extLst>
          </p:cNvPr>
          <p:cNvSpPr txBox="1"/>
          <p:nvPr/>
        </p:nvSpPr>
        <p:spPr>
          <a:xfrm>
            <a:off x="3282442" y="1142822"/>
            <a:ext cx="4276495" cy="1200329"/>
          </a:xfrm>
          <a:prstGeom prst="rect">
            <a:avLst/>
          </a:prstGeom>
          <a:noFill/>
        </p:spPr>
        <p:txBody>
          <a:bodyPr wrap="square" rtlCol="0">
            <a:spAutoFit/>
          </a:bodyPr>
          <a:lstStyle/>
          <a:p>
            <a:r>
              <a:rPr lang="en-GB" sz="3600" dirty="0"/>
              <a:t>Thank you</a:t>
            </a:r>
          </a:p>
          <a:p>
            <a:r>
              <a:rPr lang="en-GB" sz="3600" dirty="0"/>
              <a:t>Any Questions?</a:t>
            </a:r>
          </a:p>
        </p:txBody>
      </p:sp>
    </p:spTree>
    <p:extLst>
      <p:ext uri="{BB962C8B-B14F-4D97-AF65-F5344CB8AC3E}">
        <p14:creationId xmlns:p14="http://schemas.microsoft.com/office/powerpoint/2010/main" val="4102547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474DB-FDEA-C319-FF9F-35A6E89E8D09}"/>
              </a:ext>
            </a:extLst>
          </p:cNvPr>
          <p:cNvSpPr>
            <a:spLocks noGrp="1"/>
          </p:cNvSpPr>
          <p:nvPr>
            <p:ph type="title"/>
          </p:nvPr>
        </p:nvSpPr>
        <p:spPr/>
        <p:txBody>
          <a:bodyPr vert="horz" lIns="91440" tIns="45720" rIns="91440" bIns="45720" rtlCol="0" anchor="t">
            <a:normAutofit/>
          </a:bodyPr>
          <a:lstStyle/>
          <a:p>
            <a:pPr defTabSz="457200">
              <a:lnSpc>
                <a:spcPct val="90000"/>
              </a:lnSpc>
            </a:pPr>
            <a:r>
              <a:rPr lang="en-US" sz="2900" dirty="0">
                <a:solidFill>
                  <a:srgbClr val="EBEBEB"/>
                </a:solidFill>
              </a:rPr>
              <a:t>The basis for prioritisation of response</a:t>
            </a:r>
          </a:p>
        </p:txBody>
      </p:sp>
      <p:sp>
        <p:nvSpPr>
          <p:cNvPr id="3" name="Content Placeholder 2">
            <a:extLst>
              <a:ext uri="{FF2B5EF4-FFF2-40B4-BE49-F238E27FC236}">
                <a16:creationId xmlns:a16="http://schemas.microsoft.com/office/drawing/2014/main" id="{0DB0FF71-8AC2-E894-EB08-606EF76EA897}"/>
              </a:ext>
            </a:extLst>
          </p:cNvPr>
          <p:cNvSpPr>
            <a:spLocks noGrp="1"/>
          </p:cNvSpPr>
          <p:nvPr>
            <p:ph idx="1"/>
          </p:nvPr>
        </p:nvSpPr>
        <p:spPr/>
        <p:txBody>
          <a:bodyPr vert="horz" lIns="91440" tIns="45720" rIns="91440" bIns="45720" rtlCol="0">
            <a:normAutofit/>
          </a:bodyPr>
          <a:lstStyle/>
          <a:p>
            <a:pPr marL="0" indent="0" defTabSz="457200">
              <a:spcBef>
                <a:spcPts val="1000"/>
              </a:spcBef>
              <a:buNone/>
            </a:pPr>
            <a:r>
              <a:rPr lang="en-US" dirty="0">
                <a:solidFill>
                  <a:srgbClr val="FFFFFF"/>
                </a:solidFill>
                <a:effectLst/>
              </a:rPr>
              <a:t>A note on triage</a:t>
            </a:r>
          </a:p>
          <a:p>
            <a:pPr marL="0" indent="0" defTabSz="457200">
              <a:spcBef>
                <a:spcPts val="1000"/>
              </a:spcBef>
            </a:pPr>
            <a:endParaRPr lang="en-US" dirty="0">
              <a:solidFill>
                <a:srgbClr val="FFFFFF"/>
              </a:solidFill>
              <a:effectLst/>
            </a:endParaRPr>
          </a:p>
          <a:p>
            <a:pPr marL="0" indent="0" algn="just" defTabSz="457200">
              <a:spcBef>
                <a:spcPts val="1000"/>
              </a:spcBef>
              <a:buNone/>
            </a:pPr>
            <a:r>
              <a:rPr lang="en-US" sz="1600" dirty="0">
                <a:solidFill>
                  <a:srgbClr val="FFFFFF"/>
                </a:solidFill>
                <a:effectLst/>
              </a:rPr>
              <a:t>“... those dangerously wounded must be attended first entirely without regard to rank or distinction and those less severely wounded must wait until the gravely hurt have been operated and addressed. “</a:t>
            </a:r>
          </a:p>
          <a:p>
            <a:pPr marL="0" indent="0" defTabSz="457200">
              <a:spcBef>
                <a:spcPts val="1000"/>
              </a:spcBef>
            </a:pPr>
            <a:endParaRPr lang="en-US" dirty="0">
              <a:solidFill>
                <a:srgbClr val="FFFFFF"/>
              </a:solidFill>
              <a:effectLst/>
            </a:endParaRPr>
          </a:p>
          <a:p>
            <a:pPr marL="0" indent="0" algn="r" defTabSz="457200">
              <a:spcBef>
                <a:spcPts val="1000"/>
              </a:spcBef>
              <a:buNone/>
            </a:pPr>
            <a:r>
              <a:rPr lang="en-US" dirty="0">
                <a:solidFill>
                  <a:srgbClr val="FFFFFF"/>
                </a:solidFill>
              </a:rPr>
              <a:t>Dominique Jean </a:t>
            </a:r>
            <a:r>
              <a:rPr lang="en-US" dirty="0" err="1">
                <a:solidFill>
                  <a:srgbClr val="FFFFFF"/>
                </a:solidFill>
              </a:rPr>
              <a:t>Larrey</a:t>
            </a:r>
            <a:r>
              <a:rPr lang="en-US" dirty="0">
                <a:solidFill>
                  <a:srgbClr val="FFFFFF"/>
                </a:solidFill>
              </a:rPr>
              <a:t> (1814)</a:t>
            </a:r>
            <a:endParaRPr lang="en-US" dirty="0">
              <a:solidFill>
                <a:srgbClr val="FFFFFF"/>
              </a:solidFill>
              <a:effectLst/>
            </a:endParaRPr>
          </a:p>
          <a:p>
            <a:pPr marL="0" indent="0" defTabSz="457200">
              <a:spcBef>
                <a:spcPts val="1000"/>
              </a:spcBef>
            </a:pPr>
            <a:endParaRPr lang="en-US" dirty="0">
              <a:solidFill>
                <a:srgbClr val="FFFFFF"/>
              </a:solidFill>
            </a:endParaRPr>
          </a:p>
          <a:p>
            <a:pPr defTabSz="457200">
              <a:spcBef>
                <a:spcPts val="1000"/>
              </a:spcBef>
            </a:pPr>
            <a:endParaRPr lang="en-US" dirty="0">
              <a:solidFill>
                <a:srgbClr val="FFFFFF"/>
              </a:solidFill>
            </a:endParaRPr>
          </a:p>
        </p:txBody>
      </p:sp>
    </p:spTree>
    <p:extLst>
      <p:ext uri="{BB962C8B-B14F-4D97-AF65-F5344CB8AC3E}">
        <p14:creationId xmlns:p14="http://schemas.microsoft.com/office/powerpoint/2010/main" val="3493366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8213A-74C3-47AF-9AD0-F0BD1FB55B56}"/>
              </a:ext>
            </a:extLst>
          </p:cNvPr>
          <p:cNvSpPr>
            <a:spLocks noGrp="1"/>
          </p:cNvSpPr>
          <p:nvPr>
            <p:ph type="title"/>
          </p:nvPr>
        </p:nvSpPr>
        <p:spPr/>
        <p:txBody>
          <a:bodyPr/>
          <a:lstStyle/>
          <a:p>
            <a:r>
              <a:rPr lang="en-GB" dirty="0"/>
              <a:t>Ambulance response times – perspectives</a:t>
            </a:r>
          </a:p>
        </p:txBody>
      </p:sp>
      <p:sp>
        <p:nvSpPr>
          <p:cNvPr id="3" name="Content Placeholder 2">
            <a:extLst>
              <a:ext uri="{FF2B5EF4-FFF2-40B4-BE49-F238E27FC236}">
                <a16:creationId xmlns:a16="http://schemas.microsoft.com/office/drawing/2014/main" id="{660680CC-4217-52D3-60CB-1423AE30247D}"/>
              </a:ext>
            </a:extLst>
          </p:cNvPr>
          <p:cNvSpPr>
            <a:spLocks noGrp="1"/>
          </p:cNvSpPr>
          <p:nvPr>
            <p:ph sz="half" idx="1"/>
          </p:nvPr>
        </p:nvSpPr>
        <p:spPr/>
        <p:txBody>
          <a:bodyPr>
            <a:normAutofit fontScale="92500" lnSpcReduction="20000"/>
          </a:bodyPr>
          <a:lstStyle/>
          <a:p>
            <a:endParaRPr lang="en-GB" sz="2400" dirty="0"/>
          </a:p>
          <a:p>
            <a:r>
              <a:rPr lang="en-GB" sz="2400" dirty="0"/>
              <a:t>Public expectation</a:t>
            </a:r>
          </a:p>
          <a:p>
            <a:pPr marL="0" indent="0">
              <a:buNone/>
            </a:pPr>
            <a:endParaRPr lang="en-GB" sz="2400" dirty="0"/>
          </a:p>
          <a:p>
            <a:r>
              <a:rPr lang="en-GB" sz="2400" dirty="0"/>
              <a:t>Clinical outcome</a:t>
            </a:r>
          </a:p>
          <a:p>
            <a:endParaRPr lang="en-GB" sz="2400" dirty="0"/>
          </a:p>
          <a:p>
            <a:r>
              <a:rPr lang="en-GB" sz="2400" dirty="0"/>
              <a:t>Politicisation</a:t>
            </a:r>
          </a:p>
          <a:p>
            <a:endParaRPr lang="en-GB" sz="2400" dirty="0"/>
          </a:p>
          <a:p>
            <a:r>
              <a:rPr lang="en-GB" sz="2400" dirty="0" err="1"/>
              <a:t>Bolam</a:t>
            </a:r>
            <a:r>
              <a:rPr lang="en-GB" sz="2400" dirty="0"/>
              <a:t> Breach</a:t>
            </a:r>
          </a:p>
          <a:p>
            <a:endParaRPr lang="en-GB" sz="2400" dirty="0"/>
          </a:p>
        </p:txBody>
      </p:sp>
    </p:spTree>
    <p:extLst>
      <p:ext uri="{BB962C8B-B14F-4D97-AF65-F5344CB8AC3E}">
        <p14:creationId xmlns:p14="http://schemas.microsoft.com/office/powerpoint/2010/main" val="1312266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4485F-FACE-34B2-41F4-C83A9FD21D31}"/>
              </a:ext>
            </a:extLst>
          </p:cNvPr>
          <p:cNvSpPr>
            <a:spLocks noGrp="1"/>
          </p:cNvSpPr>
          <p:nvPr>
            <p:ph type="title"/>
          </p:nvPr>
        </p:nvSpPr>
        <p:spPr/>
        <p:txBody>
          <a:bodyPr vert="horz" lIns="91440" tIns="45720" rIns="91440" bIns="45720" rtlCol="0" anchor="t">
            <a:normAutofit/>
          </a:bodyPr>
          <a:lstStyle/>
          <a:p>
            <a:pPr defTabSz="457200">
              <a:lnSpc>
                <a:spcPct val="90000"/>
              </a:lnSpc>
            </a:pPr>
            <a:r>
              <a:rPr lang="en-US" sz="3300" dirty="0"/>
              <a:t>No one standard</a:t>
            </a:r>
          </a:p>
        </p:txBody>
      </p:sp>
      <p:sp>
        <p:nvSpPr>
          <p:cNvPr id="4" name="Content Placeholder 3">
            <a:extLst>
              <a:ext uri="{FF2B5EF4-FFF2-40B4-BE49-F238E27FC236}">
                <a16:creationId xmlns:a16="http://schemas.microsoft.com/office/drawing/2014/main" id="{1BEA7FF7-E5CB-5647-1EBB-15D0695D1623}"/>
              </a:ext>
            </a:extLst>
          </p:cNvPr>
          <p:cNvSpPr>
            <a:spLocks noGrp="1"/>
          </p:cNvSpPr>
          <p:nvPr>
            <p:ph idx="1"/>
          </p:nvPr>
        </p:nvSpPr>
        <p:spPr/>
        <p:txBody>
          <a:bodyPr vert="horz" lIns="91440" tIns="45720" rIns="91440" bIns="45720" rtlCol="0">
            <a:normAutofit/>
          </a:bodyPr>
          <a:lstStyle/>
          <a:p>
            <a:pPr defTabSz="457200">
              <a:spcBef>
                <a:spcPts val="1000"/>
              </a:spcBef>
            </a:pPr>
            <a:r>
              <a:rPr lang="en-US" sz="2000" dirty="0"/>
              <a:t>Different standards for each of the administrations in the UK</a:t>
            </a:r>
          </a:p>
          <a:p>
            <a:pPr lvl="1" defTabSz="457200">
              <a:spcBef>
                <a:spcPts val="1000"/>
              </a:spcBef>
            </a:pPr>
            <a:endParaRPr lang="en-US" sz="1800" dirty="0"/>
          </a:p>
          <a:p>
            <a:pPr lvl="1" defTabSz="457200">
              <a:spcBef>
                <a:spcPts val="1000"/>
              </a:spcBef>
            </a:pPr>
            <a:r>
              <a:rPr lang="en-US" sz="1800" dirty="0"/>
              <a:t>Categories</a:t>
            </a:r>
          </a:p>
          <a:p>
            <a:pPr lvl="1" defTabSz="457200">
              <a:spcBef>
                <a:spcPts val="1000"/>
              </a:spcBef>
            </a:pPr>
            <a:r>
              <a:rPr lang="en-US" sz="1800" dirty="0"/>
              <a:t>Times</a:t>
            </a:r>
          </a:p>
          <a:p>
            <a:pPr lvl="1" defTabSz="457200">
              <a:spcBef>
                <a:spcPts val="1000"/>
              </a:spcBef>
            </a:pPr>
            <a:r>
              <a:rPr lang="en-US" sz="1800" dirty="0"/>
              <a:t>National monitoring</a:t>
            </a:r>
            <a:endParaRPr lang="en-US" dirty="0"/>
          </a:p>
        </p:txBody>
      </p:sp>
    </p:spTree>
    <p:extLst>
      <p:ext uri="{BB962C8B-B14F-4D97-AF65-F5344CB8AC3E}">
        <p14:creationId xmlns:p14="http://schemas.microsoft.com/office/powerpoint/2010/main" val="157768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2E5177-9B59-F345-B649-0FDAC6E601E4}"/>
              </a:ext>
            </a:extLst>
          </p:cNvPr>
          <p:cNvSpPr>
            <a:spLocks noGrp="1"/>
          </p:cNvSpPr>
          <p:nvPr>
            <p:ph type="title"/>
          </p:nvPr>
        </p:nvSpPr>
        <p:spPr/>
        <p:txBody>
          <a:bodyPr/>
          <a:lstStyle/>
          <a:p>
            <a:r>
              <a:rPr lang="en-GB" dirty="0"/>
              <a:t>Response standards</a:t>
            </a:r>
          </a:p>
        </p:txBody>
      </p:sp>
      <p:sp>
        <p:nvSpPr>
          <p:cNvPr id="6" name="Text Placeholder 5">
            <a:extLst>
              <a:ext uri="{FF2B5EF4-FFF2-40B4-BE49-F238E27FC236}">
                <a16:creationId xmlns:a16="http://schemas.microsoft.com/office/drawing/2014/main" id="{6DB06678-7DFD-C292-FADD-445CBDC35195}"/>
              </a:ext>
            </a:extLst>
          </p:cNvPr>
          <p:cNvSpPr>
            <a:spLocks noGrp="1"/>
          </p:cNvSpPr>
          <p:nvPr>
            <p:ph type="body" idx="1"/>
          </p:nvPr>
        </p:nvSpPr>
        <p:spPr/>
        <p:txBody>
          <a:bodyPr/>
          <a:lstStyle/>
          <a:p>
            <a:r>
              <a:rPr lang="en-GB" dirty="0"/>
              <a:t>England</a:t>
            </a:r>
          </a:p>
        </p:txBody>
      </p:sp>
      <p:sp>
        <p:nvSpPr>
          <p:cNvPr id="7" name="Content Placeholder 6">
            <a:extLst>
              <a:ext uri="{FF2B5EF4-FFF2-40B4-BE49-F238E27FC236}">
                <a16:creationId xmlns:a16="http://schemas.microsoft.com/office/drawing/2014/main" id="{FEA228C2-B047-8824-1FA3-B482089B82BC}"/>
              </a:ext>
            </a:extLst>
          </p:cNvPr>
          <p:cNvSpPr>
            <a:spLocks noGrp="1"/>
          </p:cNvSpPr>
          <p:nvPr>
            <p:ph sz="half" idx="2"/>
          </p:nvPr>
        </p:nvSpPr>
        <p:spPr>
          <a:xfrm>
            <a:off x="827485" y="1997658"/>
            <a:ext cx="3297254" cy="2806304"/>
          </a:xfrm>
        </p:spPr>
        <p:txBody>
          <a:bodyPr>
            <a:normAutofit lnSpcReduction="10000"/>
          </a:bodyPr>
          <a:lstStyle/>
          <a:p>
            <a:r>
              <a:rPr lang="en-GB" dirty="0"/>
              <a:t>Category 1</a:t>
            </a:r>
          </a:p>
          <a:p>
            <a:pPr lvl="1"/>
            <a:r>
              <a:rPr lang="en-GB" dirty="0"/>
              <a:t>Immediately life threatening</a:t>
            </a:r>
          </a:p>
          <a:p>
            <a:pPr lvl="1"/>
            <a:r>
              <a:rPr lang="en-GB" dirty="0"/>
              <a:t>7 min (mean) 15 min (90%)</a:t>
            </a:r>
          </a:p>
          <a:p>
            <a:r>
              <a:rPr lang="en-GB" dirty="0"/>
              <a:t>Category 2</a:t>
            </a:r>
          </a:p>
          <a:p>
            <a:pPr lvl="1"/>
            <a:r>
              <a:rPr lang="en-GB" dirty="0"/>
              <a:t>Emergency</a:t>
            </a:r>
          </a:p>
          <a:p>
            <a:pPr lvl="1"/>
            <a:r>
              <a:rPr lang="en-GB" dirty="0"/>
              <a:t>18 min (mean) 40 min (90%0</a:t>
            </a:r>
          </a:p>
          <a:p>
            <a:r>
              <a:rPr lang="en-GB" dirty="0"/>
              <a:t>Category 3</a:t>
            </a:r>
          </a:p>
          <a:p>
            <a:pPr lvl="1"/>
            <a:r>
              <a:rPr lang="en-GB" dirty="0"/>
              <a:t>Urgent</a:t>
            </a:r>
          </a:p>
          <a:p>
            <a:r>
              <a:rPr lang="en-GB" dirty="0"/>
              <a:t>Category 4</a:t>
            </a:r>
          </a:p>
          <a:p>
            <a:pPr lvl="1"/>
            <a:r>
              <a:rPr lang="en-GB" dirty="0"/>
              <a:t>Less urgent</a:t>
            </a:r>
          </a:p>
        </p:txBody>
      </p:sp>
      <p:sp>
        <p:nvSpPr>
          <p:cNvPr id="8" name="Text Placeholder 7">
            <a:extLst>
              <a:ext uri="{FF2B5EF4-FFF2-40B4-BE49-F238E27FC236}">
                <a16:creationId xmlns:a16="http://schemas.microsoft.com/office/drawing/2014/main" id="{F634AD5F-1C6F-A1DE-98D6-7D94E0C030D8}"/>
              </a:ext>
            </a:extLst>
          </p:cNvPr>
          <p:cNvSpPr>
            <a:spLocks noGrp="1"/>
          </p:cNvSpPr>
          <p:nvPr>
            <p:ph type="body" sz="quarter" idx="3"/>
          </p:nvPr>
        </p:nvSpPr>
        <p:spPr/>
        <p:txBody>
          <a:bodyPr/>
          <a:lstStyle/>
          <a:p>
            <a:r>
              <a:rPr lang="en-GB" dirty="0"/>
              <a:t>Wales</a:t>
            </a:r>
          </a:p>
        </p:txBody>
      </p:sp>
      <p:sp>
        <p:nvSpPr>
          <p:cNvPr id="9" name="Content Placeholder 8">
            <a:extLst>
              <a:ext uri="{FF2B5EF4-FFF2-40B4-BE49-F238E27FC236}">
                <a16:creationId xmlns:a16="http://schemas.microsoft.com/office/drawing/2014/main" id="{BF566FA6-6A46-06CA-19DE-7C8F7FC2D310}"/>
              </a:ext>
            </a:extLst>
          </p:cNvPr>
          <p:cNvSpPr>
            <a:spLocks noGrp="1"/>
          </p:cNvSpPr>
          <p:nvPr>
            <p:ph sz="quarter" idx="4"/>
          </p:nvPr>
        </p:nvSpPr>
        <p:spPr/>
        <p:txBody>
          <a:bodyPr>
            <a:normAutofit lnSpcReduction="10000"/>
          </a:bodyPr>
          <a:lstStyle/>
          <a:p>
            <a:r>
              <a:rPr lang="en-GB" dirty="0"/>
              <a:t>Red</a:t>
            </a:r>
          </a:p>
          <a:p>
            <a:pPr lvl="1"/>
            <a:r>
              <a:rPr lang="en-GB" dirty="0"/>
              <a:t>Immediately life threatening</a:t>
            </a:r>
          </a:p>
          <a:p>
            <a:pPr lvl="1"/>
            <a:r>
              <a:rPr lang="en-GB" dirty="0"/>
              <a:t>8 min (65%)</a:t>
            </a:r>
          </a:p>
          <a:p>
            <a:r>
              <a:rPr lang="en-GB" dirty="0"/>
              <a:t>Amber</a:t>
            </a:r>
          </a:p>
          <a:p>
            <a:pPr lvl="1"/>
            <a:r>
              <a:rPr lang="en-GB" dirty="0"/>
              <a:t>Serious but not immediately life threatening</a:t>
            </a:r>
          </a:p>
          <a:p>
            <a:r>
              <a:rPr lang="en-GB" dirty="0"/>
              <a:t>Green</a:t>
            </a:r>
          </a:p>
          <a:p>
            <a:pPr lvl="1"/>
            <a:r>
              <a:rPr lang="en-GB" dirty="0"/>
              <a:t>Non urgent</a:t>
            </a:r>
          </a:p>
        </p:txBody>
      </p:sp>
    </p:spTree>
    <p:extLst>
      <p:ext uri="{BB962C8B-B14F-4D97-AF65-F5344CB8AC3E}">
        <p14:creationId xmlns:p14="http://schemas.microsoft.com/office/powerpoint/2010/main" val="185241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2E5177-9B59-F345-B649-0FDAC6E601E4}"/>
              </a:ext>
            </a:extLst>
          </p:cNvPr>
          <p:cNvSpPr>
            <a:spLocks noGrp="1"/>
          </p:cNvSpPr>
          <p:nvPr>
            <p:ph type="title"/>
          </p:nvPr>
        </p:nvSpPr>
        <p:spPr/>
        <p:txBody>
          <a:bodyPr/>
          <a:lstStyle/>
          <a:p>
            <a:r>
              <a:rPr lang="en-GB" dirty="0"/>
              <a:t>Response standards</a:t>
            </a:r>
          </a:p>
        </p:txBody>
      </p:sp>
      <p:sp>
        <p:nvSpPr>
          <p:cNvPr id="6" name="Text Placeholder 5">
            <a:extLst>
              <a:ext uri="{FF2B5EF4-FFF2-40B4-BE49-F238E27FC236}">
                <a16:creationId xmlns:a16="http://schemas.microsoft.com/office/drawing/2014/main" id="{6DB06678-7DFD-C292-FADD-445CBDC35195}"/>
              </a:ext>
            </a:extLst>
          </p:cNvPr>
          <p:cNvSpPr>
            <a:spLocks noGrp="1"/>
          </p:cNvSpPr>
          <p:nvPr>
            <p:ph type="body" idx="1"/>
          </p:nvPr>
        </p:nvSpPr>
        <p:spPr/>
        <p:txBody>
          <a:bodyPr/>
          <a:lstStyle/>
          <a:p>
            <a:r>
              <a:rPr lang="en-GB" dirty="0"/>
              <a:t>Scotland</a:t>
            </a:r>
          </a:p>
        </p:txBody>
      </p:sp>
      <p:sp>
        <p:nvSpPr>
          <p:cNvPr id="7" name="Content Placeholder 6">
            <a:extLst>
              <a:ext uri="{FF2B5EF4-FFF2-40B4-BE49-F238E27FC236}">
                <a16:creationId xmlns:a16="http://schemas.microsoft.com/office/drawing/2014/main" id="{FEA228C2-B047-8824-1FA3-B482089B82BC}"/>
              </a:ext>
            </a:extLst>
          </p:cNvPr>
          <p:cNvSpPr>
            <a:spLocks noGrp="1"/>
          </p:cNvSpPr>
          <p:nvPr>
            <p:ph sz="half" idx="2"/>
          </p:nvPr>
        </p:nvSpPr>
        <p:spPr>
          <a:xfrm>
            <a:off x="827485" y="1997658"/>
            <a:ext cx="3297254" cy="1929363"/>
          </a:xfrm>
        </p:spPr>
        <p:txBody>
          <a:bodyPr>
            <a:normAutofit fontScale="92500"/>
          </a:bodyPr>
          <a:lstStyle/>
          <a:p>
            <a:r>
              <a:rPr lang="en-GB" dirty="0"/>
              <a:t>Purple</a:t>
            </a:r>
          </a:p>
          <a:p>
            <a:pPr lvl="1"/>
            <a:r>
              <a:rPr lang="en-GB" dirty="0"/>
              <a:t>Cardiac arrest rate &gt;10%</a:t>
            </a:r>
          </a:p>
          <a:p>
            <a:pPr lvl="1"/>
            <a:r>
              <a:rPr lang="en-GB" dirty="0"/>
              <a:t>Reported 7:30 (median) 16:36 (90%)</a:t>
            </a:r>
          </a:p>
          <a:p>
            <a:r>
              <a:rPr lang="en-GB" dirty="0"/>
              <a:t>Red</a:t>
            </a:r>
          </a:p>
          <a:p>
            <a:pPr lvl="1"/>
            <a:r>
              <a:rPr lang="en-GB" dirty="0"/>
              <a:t>Cardiac arrest rate –10%</a:t>
            </a:r>
          </a:p>
          <a:p>
            <a:pPr lvl="1"/>
            <a:r>
              <a:rPr lang="en-GB" dirty="0"/>
              <a:t>Reported 9:19 (median) 21:51 (90%)</a:t>
            </a:r>
          </a:p>
        </p:txBody>
      </p:sp>
      <p:sp>
        <p:nvSpPr>
          <p:cNvPr id="8" name="Text Placeholder 7">
            <a:extLst>
              <a:ext uri="{FF2B5EF4-FFF2-40B4-BE49-F238E27FC236}">
                <a16:creationId xmlns:a16="http://schemas.microsoft.com/office/drawing/2014/main" id="{F634AD5F-1C6F-A1DE-98D6-7D94E0C030D8}"/>
              </a:ext>
            </a:extLst>
          </p:cNvPr>
          <p:cNvSpPr>
            <a:spLocks noGrp="1"/>
          </p:cNvSpPr>
          <p:nvPr>
            <p:ph type="body" sz="quarter" idx="3"/>
          </p:nvPr>
        </p:nvSpPr>
        <p:spPr/>
        <p:txBody>
          <a:bodyPr/>
          <a:lstStyle/>
          <a:p>
            <a:r>
              <a:rPr lang="en-GB" dirty="0"/>
              <a:t>Scotland </a:t>
            </a:r>
            <a:r>
              <a:rPr lang="en-GB" dirty="0" err="1"/>
              <a:t>cont</a:t>
            </a:r>
            <a:r>
              <a:rPr lang="en-GB" dirty="0"/>
              <a:t>…</a:t>
            </a:r>
          </a:p>
        </p:txBody>
      </p:sp>
      <p:sp>
        <p:nvSpPr>
          <p:cNvPr id="9" name="Content Placeholder 8">
            <a:extLst>
              <a:ext uri="{FF2B5EF4-FFF2-40B4-BE49-F238E27FC236}">
                <a16:creationId xmlns:a16="http://schemas.microsoft.com/office/drawing/2014/main" id="{BF566FA6-6A46-06CA-19DE-7C8F7FC2D310}"/>
              </a:ext>
            </a:extLst>
          </p:cNvPr>
          <p:cNvSpPr>
            <a:spLocks noGrp="1"/>
          </p:cNvSpPr>
          <p:nvPr>
            <p:ph sz="quarter" idx="4"/>
          </p:nvPr>
        </p:nvSpPr>
        <p:spPr/>
        <p:txBody>
          <a:bodyPr>
            <a:normAutofit fontScale="92500"/>
          </a:bodyPr>
          <a:lstStyle/>
          <a:p>
            <a:r>
              <a:rPr lang="en-GB" dirty="0"/>
              <a:t>Amber</a:t>
            </a:r>
          </a:p>
          <a:p>
            <a:pPr lvl="1"/>
            <a:r>
              <a:rPr lang="en-GB" dirty="0"/>
              <a:t>Cardiac arrest &lt;1% but high likelihood need for definitive care</a:t>
            </a:r>
          </a:p>
          <a:p>
            <a:pPr lvl="1"/>
            <a:r>
              <a:rPr lang="en-GB" dirty="0"/>
              <a:t>Reported 18:46 (median) 48:47 (90%) </a:t>
            </a:r>
          </a:p>
          <a:p>
            <a:r>
              <a:rPr lang="en-GB" dirty="0"/>
              <a:t>Yellow</a:t>
            </a:r>
          </a:p>
          <a:p>
            <a:pPr lvl="1"/>
            <a:r>
              <a:rPr lang="en-GB" dirty="0"/>
              <a:t>Can be treated at local ED or on scene</a:t>
            </a:r>
          </a:p>
          <a:p>
            <a:pPr lvl="1"/>
            <a:r>
              <a:rPr lang="en-GB" dirty="0"/>
              <a:t>Reported 38:08 (median) 3:18:44 (90%) </a:t>
            </a:r>
          </a:p>
          <a:p>
            <a:r>
              <a:rPr lang="en-GB" dirty="0"/>
              <a:t>Green</a:t>
            </a:r>
          </a:p>
          <a:p>
            <a:pPr lvl="1"/>
            <a:r>
              <a:rPr lang="en-GB" dirty="0"/>
              <a:t>All other calls</a:t>
            </a:r>
          </a:p>
        </p:txBody>
      </p:sp>
      <p:sp>
        <p:nvSpPr>
          <p:cNvPr id="3" name="TextBox 2">
            <a:extLst>
              <a:ext uri="{FF2B5EF4-FFF2-40B4-BE49-F238E27FC236}">
                <a16:creationId xmlns:a16="http://schemas.microsoft.com/office/drawing/2014/main" id="{B7BB7A0F-2D3A-C83C-55A4-57B2B450334C}"/>
              </a:ext>
            </a:extLst>
          </p:cNvPr>
          <p:cNvSpPr txBox="1"/>
          <p:nvPr/>
        </p:nvSpPr>
        <p:spPr>
          <a:xfrm>
            <a:off x="964302" y="4220935"/>
            <a:ext cx="3218503" cy="276999"/>
          </a:xfrm>
          <a:prstGeom prst="rect">
            <a:avLst/>
          </a:prstGeom>
          <a:noFill/>
        </p:spPr>
        <p:txBody>
          <a:bodyPr wrap="square" rtlCol="0">
            <a:spAutoFit/>
          </a:bodyPr>
          <a:lstStyle/>
          <a:p>
            <a:r>
              <a:rPr lang="en-GB" sz="1200" i="1" dirty="0"/>
              <a:t>Reported 11 Jan 2023</a:t>
            </a:r>
          </a:p>
        </p:txBody>
      </p:sp>
    </p:spTree>
    <p:extLst>
      <p:ext uri="{BB962C8B-B14F-4D97-AF65-F5344CB8AC3E}">
        <p14:creationId xmlns:p14="http://schemas.microsoft.com/office/powerpoint/2010/main" val="2898486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2E5177-9B59-F345-B649-0FDAC6E601E4}"/>
              </a:ext>
            </a:extLst>
          </p:cNvPr>
          <p:cNvSpPr>
            <a:spLocks noGrp="1"/>
          </p:cNvSpPr>
          <p:nvPr>
            <p:ph type="title"/>
          </p:nvPr>
        </p:nvSpPr>
        <p:spPr/>
        <p:txBody>
          <a:bodyPr/>
          <a:lstStyle/>
          <a:p>
            <a:r>
              <a:rPr lang="en-GB" dirty="0"/>
              <a:t>Response standards</a:t>
            </a:r>
          </a:p>
        </p:txBody>
      </p:sp>
      <p:sp>
        <p:nvSpPr>
          <p:cNvPr id="6" name="Text Placeholder 5">
            <a:extLst>
              <a:ext uri="{FF2B5EF4-FFF2-40B4-BE49-F238E27FC236}">
                <a16:creationId xmlns:a16="http://schemas.microsoft.com/office/drawing/2014/main" id="{6DB06678-7DFD-C292-FADD-445CBDC35195}"/>
              </a:ext>
            </a:extLst>
          </p:cNvPr>
          <p:cNvSpPr>
            <a:spLocks noGrp="1"/>
          </p:cNvSpPr>
          <p:nvPr>
            <p:ph type="body" idx="1"/>
          </p:nvPr>
        </p:nvSpPr>
        <p:spPr/>
        <p:txBody>
          <a:bodyPr/>
          <a:lstStyle/>
          <a:p>
            <a:r>
              <a:rPr lang="en-GB" dirty="0"/>
              <a:t>Northern Ireland</a:t>
            </a:r>
          </a:p>
        </p:txBody>
      </p:sp>
      <p:sp>
        <p:nvSpPr>
          <p:cNvPr id="7" name="Content Placeholder 6">
            <a:extLst>
              <a:ext uri="{FF2B5EF4-FFF2-40B4-BE49-F238E27FC236}">
                <a16:creationId xmlns:a16="http://schemas.microsoft.com/office/drawing/2014/main" id="{FEA228C2-B047-8824-1FA3-B482089B82BC}"/>
              </a:ext>
            </a:extLst>
          </p:cNvPr>
          <p:cNvSpPr>
            <a:spLocks noGrp="1"/>
          </p:cNvSpPr>
          <p:nvPr>
            <p:ph sz="half" idx="2"/>
          </p:nvPr>
        </p:nvSpPr>
        <p:spPr>
          <a:xfrm>
            <a:off x="827485" y="1997658"/>
            <a:ext cx="3297254" cy="2806304"/>
          </a:xfrm>
        </p:spPr>
        <p:txBody>
          <a:bodyPr>
            <a:normAutofit/>
          </a:bodyPr>
          <a:lstStyle/>
          <a:p>
            <a:r>
              <a:rPr lang="en-GB" dirty="0"/>
              <a:t>Category 1</a:t>
            </a:r>
          </a:p>
          <a:p>
            <a:pPr lvl="1"/>
            <a:r>
              <a:rPr lang="en-GB" dirty="0"/>
              <a:t>Potentially immediately life threatening</a:t>
            </a:r>
          </a:p>
          <a:p>
            <a:pPr lvl="1"/>
            <a:r>
              <a:rPr lang="en-GB" dirty="0"/>
              <a:t>8 min (mean), 15 min (90%)</a:t>
            </a:r>
          </a:p>
          <a:p>
            <a:r>
              <a:rPr lang="en-GB" dirty="0"/>
              <a:t>Category 2</a:t>
            </a:r>
          </a:p>
          <a:p>
            <a:pPr lvl="1"/>
            <a:r>
              <a:rPr lang="en-GB" dirty="0"/>
              <a:t>Potentially serious</a:t>
            </a:r>
          </a:p>
          <a:p>
            <a:pPr lvl="1"/>
            <a:r>
              <a:rPr lang="en-GB" dirty="0"/>
              <a:t>18 min (mean) 40 min (90%)</a:t>
            </a:r>
          </a:p>
        </p:txBody>
      </p:sp>
      <p:sp>
        <p:nvSpPr>
          <p:cNvPr id="8" name="Text Placeholder 7">
            <a:extLst>
              <a:ext uri="{FF2B5EF4-FFF2-40B4-BE49-F238E27FC236}">
                <a16:creationId xmlns:a16="http://schemas.microsoft.com/office/drawing/2014/main" id="{F634AD5F-1C6F-A1DE-98D6-7D94E0C030D8}"/>
              </a:ext>
            </a:extLst>
          </p:cNvPr>
          <p:cNvSpPr>
            <a:spLocks noGrp="1"/>
          </p:cNvSpPr>
          <p:nvPr>
            <p:ph type="body" sz="quarter" idx="3"/>
          </p:nvPr>
        </p:nvSpPr>
        <p:spPr/>
        <p:txBody>
          <a:bodyPr/>
          <a:lstStyle/>
          <a:p>
            <a:r>
              <a:rPr lang="en-GB" dirty="0"/>
              <a:t>Northern Ireland </a:t>
            </a:r>
            <a:r>
              <a:rPr lang="en-GB" dirty="0" err="1"/>
              <a:t>cont</a:t>
            </a:r>
            <a:r>
              <a:rPr lang="en-GB" dirty="0"/>
              <a:t>…</a:t>
            </a:r>
          </a:p>
        </p:txBody>
      </p:sp>
      <p:sp>
        <p:nvSpPr>
          <p:cNvPr id="9" name="Content Placeholder 8">
            <a:extLst>
              <a:ext uri="{FF2B5EF4-FFF2-40B4-BE49-F238E27FC236}">
                <a16:creationId xmlns:a16="http://schemas.microsoft.com/office/drawing/2014/main" id="{BF566FA6-6A46-06CA-19DE-7C8F7FC2D310}"/>
              </a:ext>
            </a:extLst>
          </p:cNvPr>
          <p:cNvSpPr>
            <a:spLocks noGrp="1"/>
          </p:cNvSpPr>
          <p:nvPr>
            <p:ph sz="quarter" idx="4"/>
          </p:nvPr>
        </p:nvSpPr>
        <p:spPr/>
        <p:txBody>
          <a:bodyPr>
            <a:normAutofit/>
          </a:bodyPr>
          <a:lstStyle/>
          <a:p>
            <a:r>
              <a:rPr lang="en-GB" dirty="0"/>
              <a:t>Category 3</a:t>
            </a:r>
          </a:p>
          <a:p>
            <a:pPr lvl="1"/>
            <a:r>
              <a:rPr lang="en-GB" dirty="0"/>
              <a:t>Urgent</a:t>
            </a:r>
          </a:p>
          <a:p>
            <a:pPr lvl="1"/>
            <a:r>
              <a:rPr lang="en-GB" dirty="0"/>
              <a:t>2 hrs (90%)</a:t>
            </a:r>
          </a:p>
          <a:p>
            <a:r>
              <a:rPr lang="en-GB" dirty="0"/>
              <a:t>Category 4</a:t>
            </a:r>
          </a:p>
          <a:p>
            <a:pPr lvl="1"/>
            <a:r>
              <a:rPr lang="en-GB" dirty="0"/>
              <a:t>Less urgent</a:t>
            </a:r>
          </a:p>
          <a:p>
            <a:pPr lvl="1"/>
            <a:r>
              <a:rPr lang="en-GB" dirty="0"/>
              <a:t>3 hrs (90%)</a:t>
            </a:r>
          </a:p>
        </p:txBody>
      </p:sp>
    </p:spTree>
    <p:extLst>
      <p:ext uri="{BB962C8B-B14F-4D97-AF65-F5344CB8AC3E}">
        <p14:creationId xmlns:p14="http://schemas.microsoft.com/office/powerpoint/2010/main" val="2344501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4DB40-932B-647C-73C2-685D745B48C9}"/>
              </a:ext>
            </a:extLst>
          </p:cNvPr>
          <p:cNvSpPr>
            <a:spLocks noGrp="1"/>
          </p:cNvSpPr>
          <p:nvPr>
            <p:ph type="title"/>
          </p:nvPr>
        </p:nvSpPr>
        <p:spPr/>
        <p:txBody>
          <a:bodyPr/>
          <a:lstStyle/>
          <a:p>
            <a:r>
              <a:rPr lang="en-GB" dirty="0"/>
              <a:t>When does the clock start? [England as an example]</a:t>
            </a:r>
          </a:p>
        </p:txBody>
      </p:sp>
      <p:sp>
        <p:nvSpPr>
          <p:cNvPr id="3" name="Content Placeholder 2">
            <a:extLst>
              <a:ext uri="{FF2B5EF4-FFF2-40B4-BE49-F238E27FC236}">
                <a16:creationId xmlns:a16="http://schemas.microsoft.com/office/drawing/2014/main" id="{A52E0F3C-C3B9-27AC-AED4-2678951C3F7E}"/>
              </a:ext>
            </a:extLst>
          </p:cNvPr>
          <p:cNvSpPr>
            <a:spLocks noGrp="1"/>
          </p:cNvSpPr>
          <p:nvPr>
            <p:ph idx="1"/>
          </p:nvPr>
        </p:nvSpPr>
        <p:spPr/>
        <p:txBody>
          <a:bodyPr>
            <a:normAutofit lnSpcReduction="10000"/>
          </a:bodyPr>
          <a:lstStyle/>
          <a:p>
            <a:r>
              <a:rPr lang="en-GB" dirty="0">
                <a:effectLst/>
                <a:latin typeface="Helvetica" pitchFamily="2" charset="0"/>
              </a:rPr>
              <a:t>T0 – Phone ring (call connect)</a:t>
            </a:r>
          </a:p>
          <a:p>
            <a:r>
              <a:rPr lang="en-GB" dirty="0">
                <a:effectLst/>
                <a:latin typeface="Helvetica" pitchFamily="2" charset="0"/>
              </a:rPr>
              <a:t>T1 – Phone pickup</a:t>
            </a:r>
          </a:p>
          <a:p>
            <a:r>
              <a:rPr lang="en-GB" dirty="0">
                <a:effectLst/>
                <a:latin typeface="Helvetica" pitchFamily="2" charset="0"/>
              </a:rPr>
              <a:t>T2 – Address verification</a:t>
            </a:r>
          </a:p>
          <a:p>
            <a:r>
              <a:rPr lang="en-GB" dirty="0">
                <a:effectLst/>
                <a:latin typeface="Helvetica" pitchFamily="2" charset="0"/>
              </a:rPr>
              <a:t>T3 – Nature of chief complaint</a:t>
            </a:r>
          </a:p>
          <a:p>
            <a:r>
              <a:rPr lang="en-GB" dirty="0">
                <a:effectLst/>
                <a:latin typeface="Helvetica" pitchFamily="2" charset="0"/>
              </a:rPr>
              <a:t>T4 – </a:t>
            </a:r>
            <a:r>
              <a:rPr lang="en-GB" dirty="0" err="1">
                <a:effectLst/>
                <a:latin typeface="Helvetica" pitchFamily="2" charset="0"/>
              </a:rPr>
              <a:t>ProQA</a:t>
            </a:r>
            <a:r>
              <a:rPr lang="en-GB" dirty="0">
                <a:effectLst/>
                <a:latin typeface="Helvetica" pitchFamily="2" charset="0"/>
              </a:rPr>
              <a:t> chief complaint</a:t>
            </a:r>
          </a:p>
          <a:p>
            <a:r>
              <a:rPr lang="en-GB" dirty="0">
                <a:effectLst/>
                <a:latin typeface="Helvetica" pitchFamily="2" charset="0"/>
              </a:rPr>
              <a:t>T5 – First MPDS code</a:t>
            </a:r>
          </a:p>
          <a:p>
            <a:endParaRPr lang="en-GB" dirty="0">
              <a:latin typeface="Helvetica" pitchFamily="2" charset="0"/>
            </a:endParaRPr>
          </a:p>
          <a:p>
            <a:r>
              <a:rPr lang="en-GB" dirty="0">
                <a:effectLst/>
                <a:latin typeface="Helvetica" pitchFamily="2" charset="0"/>
              </a:rPr>
              <a:t>C1, earliest of; call coded, first resource allocated, 30 seconds after T0</a:t>
            </a:r>
          </a:p>
          <a:p>
            <a:r>
              <a:rPr lang="en-GB" dirty="0">
                <a:latin typeface="Helvetica" pitchFamily="2" charset="0"/>
              </a:rPr>
              <a:t>C2,C3,C4 </a:t>
            </a:r>
            <a:r>
              <a:rPr lang="en-GB" dirty="0">
                <a:effectLst/>
                <a:latin typeface="Helvetica" pitchFamily="2" charset="0"/>
              </a:rPr>
              <a:t>, earliest of; call coded, first resource allocated, 240 seconds after T0</a:t>
            </a:r>
          </a:p>
          <a:p>
            <a:endParaRPr lang="en-GB" dirty="0">
              <a:effectLst/>
              <a:latin typeface="Helvetica" pitchFamily="2" charset="0"/>
            </a:endParaRPr>
          </a:p>
          <a:p>
            <a:endParaRPr lang="en-GB" dirty="0"/>
          </a:p>
        </p:txBody>
      </p:sp>
      <p:sp>
        <p:nvSpPr>
          <p:cNvPr id="4" name="Content Placeholder 3">
            <a:extLst>
              <a:ext uri="{FF2B5EF4-FFF2-40B4-BE49-F238E27FC236}">
                <a16:creationId xmlns:a16="http://schemas.microsoft.com/office/drawing/2014/main" id="{54D6E05D-E545-883E-51E3-0EE2C37C7C61}"/>
              </a:ext>
            </a:extLst>
          </p:cNvPr>
          <p:cNvSpPr>
            <a:spLocks noGrp="1"/>
          </p:cNvSpPr>
          <p:nvPr>
            <p:ph sz="half" idx="4294967295"/>
          </p:nvPr>
        </p:nvSpPr>
        <p:spPr>
          <a:xfrm>
            <a:off x="5846763" y="1541463"/>
            <a:ext cx="3297237" cy="3151187"/>
          </a:xfrm>
        </p:spPr>
        <p:txBody>
          <a:bodyPr>
            <a:normAutofit/>
          </a:bodyPr>
          <a:lstStyle/>
          <a:p>
            <a:endParaRPr lang="en-GB" dirty="0">
              <a:effectLst/>
              <a:latin typeface="Helvetica" pitchFamily="2" charset="0"/>
            </a:endParaRPr>
          </a:p>
          <a:p>
            <a:pPr marL="0" indent="0">
              <a:buNone/>
            </a:pPr>
            <a:endParaRPr lang="en-GB" dirty="0"/>
          </a:p>
        </p:txBody>
      </p:sp>
    </p:spTree>
    <p:extLst>
      <p:ext uri="{BB962C8B-B14F-4D97-AF65-F5344CB8AC3E}">
        <p14:creationId xmlns:p14="http://schemas.microsoft.com/office/powerpoint/2010/main" val="1005082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E4DB40-932B-647C-73C2-685D745B48C9}"/>
              </a:ext>
            </a:extLst>
          </p:cNvPr>
          <p:cNvSpPr>
            <a:spLocks noGrp="1"/>
          </p:cNvSpPr>
          <p:nvPr>
            <p:ph type="title"/>
          </p:nvPr>
        </p:nvSpPr>
        <p:spPr/>
        <p:txBody>
          <a:bodyPr/>
          <a:lstStyle/>
          <a:p>
            <a:r>
              <a:rPr lang="en-GB" dirty="0"/>
              <a:t>When does the clock stop? [England as an example]</a:t>
            </a:r>
          </a:p>
        </p:txBody>
      </p:sp>
      <p:sp>
        <p:nvSpPr>
          <p:cNvPr id="3" name="Content Placeholder 2">
            <a:extLst>
              <a:ext uri="{FF2B5EF4-FFF2-40B4-BE49-F238E27FC236}">
                <a16:creationId xmlns:a16="http://schemas.microsoft.com/office/drawing/2014/main" id="{A52E0F3C-C3B9-27AC-AED4-2678951C3F7E}"/>
              </a:ext>
            </a:extLst>
          </p:cNvPr>
          <p:cNvSpPr>
            <a:spLocks noGrp="1"/>
          </p:cNvSpPr>
          <p:nvPr>
            <p:ph sz="half" idx="1"/>
          </p:nvPr>
        </p:nvSpPr>
        <p:spPr/>
        <p:txBody>
          <a:bodyPr/>
          <a:lstStyle/>
          <a:p>
            <a:r>
              <a:rPr lang="en-GB" dirty="0">
                <a:effectLst/>
                <a:latin typeface="Helvetica" pitchFamily="2" charset="0"/>
              </a:rPr>
              <a:t>C1 (first vehicle)</a:t>
            </a:r>
          </a:p>
          <a:p>
            <a:pPr lvl="1"/>
            <a:r>
              <a:rPr lang="en-GB" dirty="0">
                <a:latin typeface="Helvetica" pitchFamily="2" charset="0"/>
              </a:rPr>
              <a:t>Fully equipped ambulance</a:t>
            </a:r>
          </a:p>
          <a:p>
            <a:pPr lvl="1"/>
            <a:r>
              <a:rPr lang="en-GB" dirty="0">
                <a:effectLst/>
                <a:latin typeface="Helvetica" pitchFamily="2" charset="0"/>
              </a:rPr>
              <a:t>Fully equipped RRV</a:t>
            </a:r>
          </a:p>
          <a:p>
            <a:pPr lvl="1"/>
            <a:r>
              <a:rPr lang="en-GB" dirty="0">
                <a:latin typeface="Helvetica" pitchFamily="2" charset="0"/>
              </a:rPr>
              <a:t>Ambulance commissioned to work on behalf of the trust</a:t>
            </a:r>
          </a:p>
          <a:p>
            <a:pPr lvl="1"/>
            <a:r>
              <a:rPr lang="en-GB" dirty="0">
                <a:effectLst/>
                <a:latin typeface="Helvetica" pitchFamily="2" charset="0"/>
              </a:rPr>
              <a:t>A first responder</a:t>
            </a:r>
          </a:p>
          <a:p>
            <a:pPr marL="342900" lvl="1" indent="0">
              <a:buNone/>
            </a:pPr>
            <a:r>
              <a:rPr lang="en-GB" b="1" u="sng" dirty="0">
                <a:latin typeface="Helvetica" pitchFamily="2" charset="0"/>
              </a:rPr>
              <a:t>But</a:t>
            </a:r>
          </a:p>
          <a:p>
            <a:r>
              <a:rPr lang="en-GB" dirty="0">
                <a:latin typeface="Helvetica" pitchFamily="2" charset="0"/>
              </a:rPr>
              <a:t>the clock only stops when a vehicle capable of transporting vehicle arrives</a:t>
            </a:r>
            <a:endParaRPr lang="en-GB" dirty="0">
              <a:effectLst/>
              <a:latin typeface="Helvetica" pitchFamily="2" charset="0"/>
            </a:endParaRPr>
          </a:p>
          <a:p>
            <a:endParaRPr lang="en-GB" dirty="0"/>
          </a:p>
        </p:txBody>
      </p:sp>
      <p:sp>
        <p:nvSpPr>
          <p:cNvPr id="4" name="Content Placeholder 3">
            <a:extLst>
              <a:ext uri="{FF2B5EF4-FFF2-40B4-BE49-F238E27FC236}">
                <a16:creationId xmlns:a16="http://schemas.microsoft.com/office/drawing/2014/main" id="{54D6E05D-E545-883E-51E3-0EE2C37C7C61}"/>
              </a:ext>
            </a:extLst>
          </p:cNvPr>
          <p:cNvSpPr>
            <a:spLocks noGrp="1"/>
          </p:cNvSpPr>
          <p:nvPr>
            <p:ph sz="half" idx="2"/>
          </p:nvPr>
        </p:nvSpPr>
        <p:spPr/>
        <p:txBody>
          <a:bodyPr/>
          <a:lstStyle/>
          <a:p>
            <a:r>
              <a:rPr lang="en-GB" dirty="0">
                <a:effectLst/>
                <a:latin typeface="Helvetica" pitchFamily="2" charset="0"/>
              </a:rPr>
              <a:t>C2,3,4 (first vehicle)</a:t>
            </a:r>
          </a:p>
          <a:p>
            <a:pPr lvl="1"/>
            <a:r>
              <a:rPr lang="en-GB" dirty="0">
                <a:latin typeface="Helvetica" pitchFamily="2" charset="0"/>
              </a:rPr>
              <a:t>Fully equipped ambulance</a:t>
            </a:r>
          </a:p>
          <a:p>
            <a:pPr lvl="1"/>
            <a:r>
              <a:rPr lang="en-GB" dirty="0">
                <a:effectLst/>
                <a:latin typeface="Helvetica" pitchFamily="2" charset="0"/>
              </a:rPr>
              <a:t>Fully equipped RRV</a:t>
            </a:r>
          </a:p>
          <a:p>
            <a:pPr lvl="1"/>
            <a:r>
              <a:rPr lang="en-GB" dirty="0">
                <a:latin typeface="Helvetica" pitchFamily="2" charset="0"/>
              </a:rPr>
              <a:t>Ambulance commissioned to work on behalf of the trust</a:t>
            </a:r>
          </a:p>
          <a:p>
            <a:pPr marL="342900" lvl="1" indent="0">
              <a:buNone/>
            </a:pPr>
            <a:r>
              <a:rPr lang="en-GB" b="1" u="sng" dirty="0">
                <a:latin typeface="Helvetica" pitchFamily="2" charset="0"/>
              </a:rPr>
              <a:t>But</a:t>
            </a:r>
          </a:p>
          <a:p>
            <a:r>
              <a:rPr lang="en-GB" dirty="0">
                <a:latin typeface="Helvetica" pitchFamily="2" charset="0"/>
              </a:rPr>
              <a:t>the clock only stops </a:t>
            </a:r>
            <a:r>
              <a:rPr lang="en-GB" dirty="0">
                <a:effectLst/>
                <a:latin typeface="Arial" panose="020B0604020202020204" pitchFamily="34" charset="0"/>
              </a:rPr>
              <a:t>at the arrival of first vehicle of the type that transports the patient. </a:t>
            </a:r>
          </a:p>
          <a:p>
            <a:endParaRPr lang="en-GB" dirty="0"/>
          </a:p>
        </p:txBody>
      </p:sp>
    </p:spTree>
    <p:extLst>
      <p:ext uri="{BB962C8B-B14F-4D97-AF65-F5344CB8AC3E}">
        <p14:creationId xmlns:p14="http://schemas.microsoft.com/office/powerpoint/2010/main" val="30028921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525</TotalTime>
  <Words>1046</Words>
  <Application>Microsoft Office PowerPoint</Application>
  <PresentationFormat>On-screen Show (16:9)</PresentationFormat>
  <Paragraphs>195</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Century Gothic</vt:lpstr>
      <vt:lpstr>Helvetica</vt:lpstr>
      <vt:lpstr>-webkit-standard</vt:lpstr>
      <vt:lpstr>Wingdings 3</vt:lpstr>
      <vt:lpstr>Ion</vt:lpstr>
      <vt:lpstr>Ambulance response times – what is the standard?</vt:lpstr>
      <vt:lpstr>The basis for prioritisation of response</vt:lpstr>
      <vt:lpstr>Ambulance response times – perspectives</vt:lpstr>
      <vt:lpstr>No one standard</vt:lpstr>
      <vt:lpstr>Response standards</vt:lpstr>
      <vt:lpstr>Response standards</vt:lpstr>
      <vt:lpstr>Response standards</vt:lpstr>
      <vt:lpstr>When does the clock start? [England as an example]</vt:lpstr>
      <vt:lpstr>When does the clock stop? [England as an example]</vt:lpstr>
      <vt:lpstr>Arrival on scene</vt:lpstr>
      <vt:lpstr>Prioritisation</vt:lpstr>
      <vt:lpstr>Clinical outcome</vt:lpstr>
      <vt:lpstr>Triage within triage</vt:lpstr>
      <vt:lpstr>National NHS objectives 2023/24  </vt:lpstr>
      <vt:lpstr>Interfacility transfer – patient in a hospital not best placed to treat them</vt:lpstr>
      <vt:lpstr>Prioritisation</vt:lpstr>
      <vt:lpstr>Protracted response – Bolam breach?</vt:lpstr>
      <vt:lpstr>Sources of information – response times</vt:lpstr>
      <vt:lpstr>Dr Tim Kilner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Ambulance response times</dc:title>
  <dc:creator>Tim Kilner</dc:creator>
  <cp:lastModifiedBy>Dar, Sarah</cp:lastModifiedBy>
  <cp:revision>11</cp:revision>
  <dcterms:created xsi:type="dcterms:W3CDTF">2023-02-26T12:25:46Z</dcterms:created>
  <dcterms:modified xsi:type="dcterms:W3CDTF">2023-04-05T08:52:16Z</dcterms:modified>
</cp:coreProperties>
</file>