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handoutMasterIdLst>
    <p:handoutMasterId r:id="rId19"/>
  </p:handoutMasterIdLst>
  <p:sldIdLst>
    <p:sldId id="256" r:id="rId3"/>
    <p:sldId id="257" r:id="rId4"/>
    <p:sldId id="310" r:id="rId5"/>
    <p:sldId id="306" r:id="rId6"/>
    <p:sldId id="307" r:id="rId7"/>
    <p:sldId id="308" r:id="rId8"/>
    <p:sldId id="309" r:id="rId9"/>
    <p:sldId id="302" r:id="rId10"/>
    <p:sldId id="282" r:id="rId11"/>
    <p:sldId id="304" r:id="rId12"/>
    <p:sldId id="283" r:id="rId13"/>
    <p:sldId id="293" r:id="rId14"/>
    <p:sldId id="311" r:id="rId15"/>
    <p:sldId id="305" r:id="rId16"/>
    <p:sldId id="271" r:id="rId17"/>
  </p:sldIdLst>
  <p:sldSz cx="9144000" cy="6858000" type="screen4x3"/>
  <p:notesSz cx="6648450" cy="98504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CC"/>
    <a:srgbClr val="FF0000"/>
    <a:srgbClr val="3333FF"/>
    <a:srgbClr val="66FFFF"/>
    <a:srgbClr val="00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94" autoAdjust="0"/>
    <p:restoredTop sz="94641" autoAdjust="0"/>
  </p:normalViewPr>
  <p:slideViewPr>
    <p:cSldViewPr>
      <p:cViewPr>
        <p:scale>
          <a:sx n="82" d="100"/>
          <a:sy n="82" d="100"/>
        </p:scale>
        <p:origin x="-1026"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956" y="1368"/>
      </p:cViewPr>
      <p:guideLst>
        <p:guide orient="horz" pos="3102"/>
        <p:guide pos="209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4B34A7-8B93-4068-B572-7CAA5ACB5DC9}" type="doc">
      <dgm:prSet loTypeId="urn:microsoft.com/office/officeart/2005/8/layout/gear1" loCatId="cycle" qsTypeId="urn:microsoft.com/office/officeart/2005/8/quickstyle/simple1" qsCatId="simple" csTypeId="urn:microsoft.com/office/officeart/2005/8/colors/accent1_2" csCatId="accent1" phldr="1"/>
      <dgm:spPr/>
    </dgm:pt>
    <dgm:pt modelId="{CBE028A3-46E2-4699-B350-457591D08677}">
      <dgm:prSet phldrT="[Text]" custT="1"/>
      <dgm:spPr>
        <a:solidFill>
          <a:srgbClr val="3333FF"/>
        </a:solidFill>
      </dgm:spPr>
      <dgm:t>
        <a:bodyPr/>
        <a:lstStyle/>
        <a:p>
          <a:r>
            <a:rPr lang="en-GB" sz="1800" b="1" dirty="0" smtClean="0">
              <a:solidFill>
                <a:schemeClr val="accent2">
                  <a:lumMod val="75000"/>
                </a:schemeClr>
              </a:solidFill>
            </a:rPr>
            <a:t>Present</a:t>
          </a:r>
          <a:endParaRPr lang="en-GB" sz="1800" b="1" dirty="0">
            <a:solidFill>
              <a:schemeClr val="accent2">
                <a:lumMod val="75000"/>
              </a:schemeClr>
            </a:solidFill>
          </a:endParaRPr>
        </a:p>
      </dgm:t>
    </dgm:pt>
    <dgm:pt modelId="{A3D712BD-86E6-4233-A675-DBC8FD69AD47}" type="parTrans" cxnId="{736D0382-6778-4009-81DC-33152C18958F}">
      <dgm:prSet/>
      <dgm:spPr/>
      <dgm:t>
        <a:bodyPr/>
        <a:lstStyle/>
        <a:p>
          <a:endParaRPr lang="en-GB"/>
        </a:p>
      </dgm:t>
    </dgm:pt>
    <dgm:pt modelId="{A021E5CC-E819-407F-BDAB-A325C36642BF}" type="sibTrans" cxnId="{736D0382-6778-4009-81DC-33152C18958F}">
      <dgm:prSet/>
      <dgm:spPr>
        <a:solidFill>
          <a:schemeClr val="tx1">
            <a:alpha val="34000"/>
          </a:schemeClr>
        </a:solidFill>
      </dgm:spPr>
      <dgm:t>
        <a:bodyPr/>
        <a:lstStyle/>
        <a:p>
          <a:endParaRPr lang="en-GB"/>
        </a:p>
      </dgm:t>
    </dgm:pt>
    <dgm:pt modelId="{20B8D3FD-7C50-4336-8803-82404AA024B1}">
      <dgm:prSet phldrT="[Text]" custT="1"/>
      <dgm:spPr>
        <a:solidFill>
          <a:srgbClr val="00B0F0"/>
        </a:solidFill>
      </dgm:spPr>
      <dgm:t>
        <a:bodyPr/>
        <a:lstStyle/>
        <a:p>
          <a:r>
            <a:rPr lang="en-GB" sz="1800" b="1" dirty="0" smtClean="0">
              <a:solidFill>
                <a:schemeClr val="accent2">
                  <a:lumMod val="75000"/>
                </a:schemeClr>
              </a:solidFill>
            </a:rPr>
            <a:t>Future</a:t>
          </a:r>
          <a:endParaRPr lang="en-GB" sz="1800" b="1" dirty="0">
            <a:solidFill>
              <a:schemeClr val="accent2">
                <a:lumMod val="75000"/>
              </a:schemeClr>
            </a:solidFill>
          </a:endParaRPr>
        </a:p>
      </dgm:t>
    </dgm:pt>
    <dgm:pt modelId="{7760A6DF-D980-4951-933F-8582AC9D90AC}" type="parTrans" cxnId="{09841268-C534-4FDA-A539-34F29027A2FA}">
      <dgm:prSet/>
      <dgm:spPr/>
      <dgm:t>
        <a:bodyPr/>
        <a:lstStyle/>
        <a:p>
          <a:endParaRPr lang="en-GB"/>
        </a:p>
      </dgm:t>
    </dgm:pt>
    <dgm:pt modelId="{C4E591B8-1EEA-4673-B953-BFD71AAF6913}" type="sibTrans" cxnId="{09841268-C534-4FDA-A539-34F29027A2FA}">
      <dgm:prSet/>
      <dgm:spPr>
        <a:solidFill>
          <a:schemeClr val="bg1"/>
        </a:solidFill>
      </dgm:spPr>
      <dgm:t>
        <a:bodyPr/>
        <a:lstStyle/>
        <a:p>
          <a:endParaRPr lang="en-GB"/>
        </a:p>
      </dgm:t>
    </dgm:pt>
    <dgm:pt modelId="{DD481997-427A-4921-B3A4-9E5F2D42E917}">
      <dgm:prSet phldrT="[Text]" custT="1"/>
      <dgm:spPr>
        <a:solidFill>
          <a:srgbClr val="0070C0"/>
        </a:solidFill>
      </dgm:spPr>
      <dgm:t>
        <a:bodyPr/>
        <a:lstStyle/>
        <a:p>
          <a:r>
            <a:rPr lang="en-GB" sz="1800" b="1" dirty="0" smtClean="0">
              <a:solidFill>
                <a:schemeClr val="accent2">
                  <a:lumMod val="75000"/>
                </a:schemeClr>
              </a:solidFill>
            </a:rPr>
            <a:t>Past</a:t>
          </a:r>
          <a:endParaRPr lang="en-GB" sz="1800" b="1" dirty="0">
            <a:solidFill>
              <a:schemeClr val="accent2">
                <a:lumMod val="75000"/>
              </a:schemeClr>
            </a:solidFill>
          </a:endParaRPr>
        </a:p>
      </dgm:t>
    </dgm:pt>
    <dgm:pt modelId="{CF06726A-C301-4A14-95D5-8EA21035C388}" type="parTrans" cxnId="{18931A2E-8BC2-4FFA-B548-DEA502DB4D52}">
      <dgm:prSet/>
      <dgm:spPr/>
      <dgm:t>
        <a:bodyPr/>
        <a:lstStyle/>
        <a:p>
          <a:endParaRPr lang="en-GB"/>
        </a:p>
      </dgm:t>
    </dgm:pt>
    <dgm:pt modelId="{641DFB97-9C17-442C-9E09-C7CDC61DDCCF}" type="sibTrans" cxnId="{18931A2E-8BC2-4FFA-B548-DEA502DB4D52}">
      <dgm:prSet/>
      <dgm:spPr>
        <a:solidFill>
          <a:schemeClr val="tx1">
            <a:alpha val="34000"/>
          </a:schemeClr>
        </a:solidFill>
      </dgm:spPr>
      <dgm:t>
        <a:bodyPr/>
        <a:lstStyle/>
        <a:p>
          <a:endParaRPr lang="en-GB"/>
        </a:p>
      </dgm:t>
    </dgm:pt>
    <dgm:pt modelId="{BB20D759-4C04-4C77-B88D-F874AED84B2F}" type="pres">
      <dgm:prSet presAssocID="{914B34A7-8B93-4068-B572-7CAA5ACB5DC9}" presName="composite" presStyleCnt="0">
        <dgm:presLayoutVars>
          <dgm:chMax val="3"/>
          <dgm:animLvl val="lvl"/>
          <dgm:resizeHandles val="exact"/>
        </dgm:presLayoutVars>
      </dgm:prSet>
      <dgm:spPr/>
    </dgm:pt>
    <dgm:pt modelId="{5D0B632C-0EAB-453C-AFAE-D51B55045814}" type="pres">
      <dgm:prSet presAssocID="{CBE028A3-46E2-4699-B350-457591D08677}" presName="gear1" presStyleLbl="node1" presStyleIdx="0" presStyleCnt="3" custLinFactNeighborX="-67920" custLinFactNeighborY="-21674">
        <dgm:presLayoutVars>
          <dgm:chMax val="1"/>
          <dgm:bulletEnabled val="1"/>
        </dgm:presLayoutVars>
      </dgm:prSet>
      <dgm:spPr/>
      <dgm:t>
        <a:bodyPr/>
        <a:lstStyle/>
        <a:p>
          <a:endParaRPr lang="en-GB"/>
        </a:p>
      </dgm:t>
    </dgm:pt>
    <dgm:pt modelId="{630E0AF9-09E7-40F7-BD92-0B1621F4A7BA}" type="pres">
      <dgm:prSet presAssocID="{CBE028A3-46E2-4699-B350-457591D08677}" presName="gear1srcNode" presStyleLbl="node1" presStyleIdx="0" presStyleCnt="3"/>
      <dgm:spPr/>
      <dgm:t>
        <a:bodyPr/>
        <a:lstStyle/>
        <a:p>
          <a:endParaRPr lang="en-GB"/>
        </a:p>
      </dgm:t>
    </dgm:pt>
    <dgm:pt modelId="{1FFD6F46-564C-410D-8B96-5BB795E1EB43}" type="pres">
      <dgm:prSet presAssocID="{CBE028A3-46E2-4699-B350-457591D08677}" presName="gear1dstNode" presStyleLbl="node1" presStyleIdx="0" presStyleCnt="3"/>
      <dgm:spPr/>
      <dgm:t>
        <a:bodyPr/>
        <a:lstStyle/>
        <a:p>
          <a:endParaRPr lang="en-GB"/>
        </a:p>
      </dgm:t>
    </dgm:pt>
    <dgm:pt modelId="{087D1E81-94A2-41FE-AF59-1B2BDF3BA5BA}" type="pres">
      <dgm:prSet presAssocID="{20B8D3FD-7C50-4336-8803-82404AA024B1}" presName="gear2" presStyleLbl="node1" presStyleIdx="1" presStyleCnt="3" custLinFactX="25890" custLinFactNeighborX="100000" custLinFactNeighborY="20108">
        <dgm:presLayoutVars>
          <dgm:chMax val="1"/>
          <dgm:bulletEnabled val="1"/>
        </dgm:presLayoutVars>
      </dgm:prSet>
      <dgm:spPr/>
      <dgm:t>
        <a:bodyPr/>
        <a:lstStyle/>
        <a:p>
          <a:endParaRPr lang="en-GB"/>
        </a:p>
      </dgm:t>
    </dgm:pt>
    <dgm:pt modelId="{F83A5289-39D2-4A65-9D30-902EC26811CB}" type="pres">
      <dgm:prSet presAssocID="{20B8D3FD-7C50-4336-8803-82404AA024B1}" presName="gear2srcNode" presStyleLbl="node1" presStyleIdx="1" presStyleCnt="3"/>
      <dgm:spPr/>
      <dgm:t>
        <a:bodyPr/>
        <a:lstStyle/>
        <a:p>
          <a:endParaRPr lang="en-GB"/>
        </a:p>
      </dgm:t>
    </dgm:pt>
    <dgm:pt modelId="{386B2CC9-0446-4A72-8116-518CD3DA6355}" type="pres">
      <dgm:prSet presAssocID="{20B8D3FD-7C50-4336-8803-82404AA024B1}" presName="gear2dstNode" presStyleLbl="node1" presStyleIdx="1" presStyleCnt="3"/>
      <dgm:spPr/>
      <dgm:t>
        <a:bodyPr/>
        <a:lstStyle/>
        <a:p>
          <a:endParaRPr lang="en-GB"/>
        </a:p>
      </dgm:t>
    </dgm:pt>
    <dgm:pt modelId="{BEB128C6-4514-4543-833A-4A3B41B0B395}" type="pres">
      <dgm:prSet presAssocID="{DD481997-427A-4921-B3A4-9E5F2D42E917}" presName="gear3" presStyleLbl="node1" presStyleIdx="2" presStyleCnt="3" custLinFactNeighborX="5748" custLinFactNeighborY="0"/>
      <dgm:spPr/>
      <dgm:t>
        <a:bodyPr/>
        <a:lstStyle/>
        <a:p>
          <a:endParaRPr lang="en-GB"/>
        </a:p>
      </dgm:t>
    </dgm:pt>
    <dgm:pt modelId="{F34809E5-6FBB-442B-B4C2-0034052F9E45}" type="pres">
      <dgm:prSet presAssocID="{DD481997-427A-4921-B3A4-9E5F2D42E917}" presName="gear3tx" presStyleLbl="node1" presStyleIdx="2" presStyleCnt="3">
        <dgm:presLayoutVars>
          <dgm:chMax val="1"/>
          <dgm:bulletEnabled val="1"/>
        </dgm:presLayoutVars>
      </dgm:prSet>
      <dgm:spPr/>
      <dgm:t>
        <a:bodyPr/>
        <a:lstStyle/>
        <a:p>
          <a:endParaRPr lang="en-GB"/>
        </a:p>
      </dgm:t>
    </dgm:pt>
    <dgm:pt modelId="{F43957CE-F565-484F-8D5E-7EBD065FA0DB}" type="pres">
      <dgm:prSet presAssocID="{DD481997-427A-4921-B3A4-9E5F2D42E917}" presName="gear3srcNode" presStyleLbl="node1" presStyleIdx="2" presStyleCnt="3"/>
      <dgm:spPr/>
      <dgm:t>
        <a:bodyPr/>
        <a:lstStyle/>
        <a:p>
          <a:endParaRPr lang="en-GB"/>
        </a:p>
      </dgm:t>
    </dgm:pt>
    <dgm:pt modelId="{30382663-E637-46D1-9416-FFE805C021BB}" type="pres">
      <dgm:prSet presAssocID="{DD481997-427A-4921-B3A4-9E5F2D42E917}" presName="gear3dstNode" presStyleLbl="node1" presStyleIdx="2" presStyleCnt="3"/>
      <dgm:spPr/>
      <dgm:t>
        <a:bodyPr/>
        <a:lstStyle/>
        <a:p>
          <a:endParaRPr lang="en-GB"/>
        </a:p>
      </dgm:t>
    </dgm:pt>
    <dgm:pt modelId="{59677C16-42CC-4D97-B8E9-5E14D596199C}" type="pres">
      <dgm:prSet presAssocID="{A021E5CC-E819-407F-BDAB-A325C36642BF}" presName="connector1" presStyleLbl="sibTrans2D1" presStyleIdx="0" presStyleCnt="3" custAng="5400000" custFlipHor="1" custScaleX="87227" custLinFactNeighborX="-54453" custLinFactNeighborY="-9070"/>
      <dgm:spPr/>
      <dgm:t>
        <a:bodyPr/>
        <a:lstStyle/>
        <a:p>
          <a:endParaRPr lang="en-GB"/>
        </a:p>
      </dgm:t>
    </dgm:pt>
    <dgm:pt modelId="{16D63D69-E32A-4C4B-A107-7A00F6938D27}" type="pres">
      <dgm:prSet presAssocID="{C4E591B8-1EEA-4673-B953-BFD71AAF6913}" presName="connector2" presStyleLbl="sibTrans2D1" presStyleIdx="1" presStyleCnt="3" custAng="12170285" custLinFactX="3957" custLinFactNeighborX="100000" custLinFactNeighborY="45099"/>
      <dgm:spPr/>
      <dgm:t>
        <a:bodyPr/>
        <a:lstStyle/>
        <a:p>
          <a:endParaRPr lang="en-GB"/>
        </a:p>
      </dgm:t>
    </dgm:pt>
    <dgm:pt modelId="{773F6EA7-32D0-470E-898E-091C48C11D35}" type="pres">
      <dgm:prSet presAssocID="{641DFB97-9C17-442C-9E09-C7CDC61DDCCF}" presName="connector3" presStyleLbl="sibTrans2D1" presStyleIdx="2" presStyleCnt="3" custAng="11317378" custScaleX="131177" custScaleY="110314" custLinFactNeighborX="-7624" custLinFactNeighborY="-3318"/>
      <dgm:spPr/>
      <dgm:t>
        <a:bodyPr/>
        <a:lstStyle/>
        <a:p>
          <a:endParaRPr lang="en-GB"/>
        </a:p>
      </dgm:t>
    </dgm:pt>
  </dgm:ptLst>
  <dgm:cxnLst>
    <dgm:cxn modelId="{52840DC9-6DD0-43E9-B640-401B27016C61}" type="presOf" srcId="{914B34A7-8B93-4068-B572-7CAA5ACB5DC9}" destId="{BB20D759-4C04-4C77-B88D-F874AED84B2F}" srcOrd="0" destOrd="0" presId="urn:microsoft.com/office/officeart/2005/8/layout/gear1"/>
    <dgm:cxn modelId="{D1E387C8-686D-428D-A17F-CF5543B1262F}" type="presOf" srcId="{DD481997-427A-4921-B3A4-9E5F2D42E917}" destId="{F34809E5-6FBB-442B-B4C2-0034052F9E45}" srcOrd="1" destOrd="0" presId="urn:microsoft.com/office/officeart/2005/8/layout/gear1"/>
    <dgm:cxn modelId="{97B930AD-AA8F-4985-A545-10E3A1BBA9F4}" type="presOf" srcId="{641DFB97-9C17-442C-9E09-C7CDC61DDCCF}" destId="{773F6EA7-32D0-470E-898E-091C48C11D35}" srcOrd="0" destOrd="0" presId="urn:microsoft.com/office/officeart/2005/8/layout/gear1"/>
    <dgm:cxn modelId="{988E2AAD-B743-462F-86B0-E00EEFC5E985}" type="presOf" srcId="{CBE028A3-46E2-4699-B350-457591D08677}" destId="{630E0AF9-09E7-40F7-BD92-0B1621F4A7BA}" srcOrd="1" destOrd="0" presId="urn:microsoft.com/office/officeart/2005/8/layout/gear1"/>
    <dgm:cxn modelId="{37D140B3-8890-499E-83DE-981390F73244}" type="presOf" srcId="{20B8D3FD-7C50-4336-8803-82404AA024B1}" destId="{386B2CC9-0446-4A72-8116-518CD3DA6355}" srcOrd="2" destOrd="0" presId="urn:microsoft.com/office/officeart/2005/8/layout/gear1"/>
    <dgm:cxn modelId="{04432ACD-2441-4C0A-9183-170629DC0F29}" type="presOf" srcId="{C4E591B8-1EEA-4673-B953-BFD71AAF6913}" destId="{16D63D69-E32A-4C4B-A107-7A00F6938D27}" srcOrd="0" destOrd="0" presId="urn:microsoft.com/office/officeart/2005/8/layout/gear1"/>
    <dgm:cxn modelId="{024EE79E-DC7D-4B6D-BD77-488D00719B15}" type="presOf" srcId="{20B8D3FD-7C50-4336-8803-82404AA024B1}" destId="{087D1E81-94A2-41FE-AF59-1B2BDF3BA5BA}" srcOrd="0" destOrd="0" presId="urn:microsoft.com/office/officeart/2005/8/layout/gear1"/>
    <dgm:cxn modelId="{A486BE03-7D55-4885-9AE8-C3AD372C051D}" type="presOf" srcId="{DD481997-427A-4921-B3A4-9E5F2D42E917}" destId="{BEB128C6-4514-4543-833A-4A3B41B0B395}" srcOrd="0" destOrd="0" presId="urn:microsoft.com/office/officeart/2005/8/layout/gear1"/>
    <dgm:cxn modelId="{828FA60B-8477-4A88-AB21-1A35C70769AB}" type="presOf" srcId="{DD481997-427A-4921-B3A4-9E5F2D42E917}" destId="{30382663-E637-46D1-9416-FFE805C021BB}" srcOrd="3" destOrd="0" presId="urn:microsoft.com/office/officeart/2005/8/layout/gear1"/>
    <dgm:cxn modelId="{18931A2E-8BC2-4FFA-B548-DEA502DB4D52}" srcId="{914B34A7-8B93-4068-B572-7CAA5ACB5DC9}" destId="{DD481997-427A-4921-B3A4-9E5F2D42E917}" srcOrd="2" destOrd="0" parTransId="{CF06726A-C301-4A14-95D5-8EA21035C388}" sibTransId="{641DFB97-9C17-442C-9E09-C7CDC61DDCCF}"/>
    <dgm:cxn modelId="{09841268-C534-4FDA-A539-34F29027A2FA}" srcId="{914B34A7-8B93-4068-B572-7CAA5ACB5DC9}" destId="{20B8D3FD-7C50-4336-8803-82404AA024B1}" srcOrd="1" destOrd="0" parTransId="{7760A6DF-D980-4951-933F-8582AC9D90AC}" sibTransId="{C4E591B8-1EEA-4673-B953-BFD71AAF6913}"/>
    <dgm:cxn modelId="{600C576C-95CD-49C5-8F95-92D15510027F}" type="presOf" srcId="{DD481997-427A-4921-B3A4-9E5F2D42E917}" destId="{F43957CE-F565-484F-8D5E-7EBD065FA0DB}" srcOrd="2" destOrd="0" presId="urn:microsoft.com/office/officeart/2005/8/layout/gear1"/>
    <dgm:cxn modelId="{736D0382-6778-4009-81DC-33152C18958F}" srcId="{914B34A7-8B93-4068-B572-7CAA5ACB5DC9}" destId="{CBE028A3-46E2-4699-B350-457591D08677}" srcOrd="0" destOrd="0" parTransId="{A3D712BD-86E6-4233-A675-DBC8FD69AD47}" sibTransId="{A021E5CC-E819-407F-BDAB-A325C36642BF}"/>
    <dgm:cxn modelId="{7CBBBD56-DAD2-4567-B5AD-980D3D5380DE}" type="presOf" srcId="{CBE028A3-46E2-4699-B350-457591D08677}" destId="{1FFD6F46-564C-410D-8B96-5BB795E1EB43}" srcOrd="2" destOrd="0" presId="urn:microsoft.com/office/officeart/2005/8/layout/gear1"/>
    <dgm:cxn modelId="{A620801A-888D-4BFE-A7E5-37FF2F0BA4DB}" type="presOf" srcId="{A021E5CC-E819-407F-BDAB-A325C36642BF}" destId="{59677C16-42CC-4D97-B8E9-5E14D596199C}" srcOrd="0" destOrd="0" presId="urn:microsoft.com/office/officeart/2005/8/layout/gear1"/>
    <dgm:cxn modelId="{1F7BA2D3-CBB5-48A1-B220-FCA7BE49E725}" type="presOf" srcId="{20B8D3FD-7C50-4336-8803-82404AA024B1}" destId="{F83A5289-39D2-4A65-9D30-902EC26811CB}" srcOrd="1" destOrd="0" presId="urn:microsoft.com/office/officeart/2005/8/layout/gear1"/>
    <dgm:cxn modelId="{98FE9E3F-6C02-444F-97F0-0757C1264D12}" type="presOf" srcId="{CBE028A3-46E2-4699-B350-457591D08677}" destId="{5D0B632C-0EAB-453C-AFAE-D51B55045814}" srcOrd="0" destOrd="0" presId="urn:microsoft.com/office/officeart/2005/8/layout/gear1"/>
    <dgm:cxn modelId="{113C0492-0040-443B-A13E-6A0F51C0D6B9}" type="presParOf" srcId="{BB20D759-4C04-4C77-B88D-F874AED84B2F}" destId="{5D0B632C-0EAB-453C-AFAE-D51B55045814}" srcOrd="0" destOrd="0" presId="urn:microsoft.com/office/officeart/2005/8/layout/gear1"/>
    <dgm:cxn modelId="{B6C2C180-BFBD-4DB8-A6FD-845AE50E94A3}" type="presParOf" srcId="{BB20D759-4C04-4C77-B88D-F874AED84B2F}" destId="{630E0AF9-09E7-40F7-BD92-0B1621F4A7BA}" srcOrd="1" destOrd="0" presId="urn:microsoft.com/office/officeart/2005/8/layout/gear1"/>
    <dgm:cxn modelId="{E2496856-C6F2-4883-AB27-9267550A3AC9}" type="presParOf" srcId="{BB20D759-4C04-4C77-B88D-F874AED84B2F}" destId="{1FFD6F46-564C-410D-8B96-5BB795E1EB43}" srcOrd="2" destOrd="0" presId="urn:microsoft.com/office/officeart/2005/8/layout/gear1"/>
    <dgm:cxn modelId="{41E07708-0171-49D9-9163-914DFB97A729}" type="presParOf" srcId="{BB20D759-4C04-4C77-B88D-F874AED84B2F}" destId="{087D1E81-94A2-41FE-AF59-1B2BDF3BA5BA}" srcOrd="3" destOrd="0" presId="urn:microsoft.com/office/officeart/2005/8/layout/gear1"/>
    <dgm:cxn modelId="{44AEECC5-29F3-4ED0-914F-BB480F3C32CD}" type="presParOf" srcId="{BB20D759-4C04-4C77-B88D-F874AED84B2F}" destId="{F83A5289-39D2-4A65-9D30-902EC26811CB}" srcOrd="4" destOrd="0" presId="urn:microsoft.com/office/officeart/2005/8/layout/gear1"/>
    <dgm:cxn modelId="{1C29BB79-93FA-4631-82C0-CCAC27308D67}" type="presParOf" srcId="{BB20D759-4C04-4C77-B88D-F874AED84B2F}" destId="{386B2CC9-0446-4A72-8116-518CD3DA6355}" srcOrd="5" destOrd="0" presId="urn:microsoft.com/office/officeart/2005/8/layout/gear1"/>
    <dgm:cxn modelId="{1DA1B1EC-C06D-49D6-B66E-D29C619D9BF9}" type="presParOf" srcId="{BB20D759-4C04-4C77-B88D-F874AED84B2F}" destId="{BEB128C6-4514-4543-833A-4A3B41B0B395}" srcOrd="6" destOrd="0" presId="urn:microsoft.com/office/officeart/2005/8/layout/gear1"/>
    <dgm:cxn modelId="{3F7FC068-90EB-4BC3-8866-53B5DD000699}" type="presParOf" srcId="{BB20D759-4C04-4C77-B88D-F874AED84B2F}" destId="{F34809E5-6FBB-442B-B4C2-0034052F9E45}" srcOrd="7" destOrd="0" presId="urn:microsoft.com/office/officeart/2005/8/layout/gear1"/>
    <dgm:cxn modelId="{9BDC1348-2972-455E-A9EE-DEA4E0A391DE}" type="presParOf" srcId="{BB20D759-4C04-4C77-B88D-F874AED84B2F}" destId="{F43957CE-F565-484F-8D5E-7EBD065FA0DB}" srcOrd="8" destOrd="0" presId="urn:microsoft.com/office/officeart/2005/8/layout/gear1"/>
    <dgm:cxn modelId="{EC1FAF84-0519-4B6F-B7CA-7E6CA2BBD082}" type="presParOf" srcId="{BB20D759-4C04-4C77-B88D-F874AED84B2F}" destId="{30382663-E637-46D1-9416-FFE805C021BB}" srcOrd="9" destOrd="0" presId="urn:microsoft.com/office/officeart/2005/8/layout/gear1"/>
    <dgm:cxn modelId="{3AF2D142-6860-4A08-8EB0-1D887787393C}" type="presParOf" srcId="{BB20D759-4C04-4C77-B88D-F874AED84B2F}" destId="{59677C16-42CC-4D97-B8E9-5E14D596199C}" srcOrd="10" destOrd="0" presId="urn:microsoft.com/office/officeart/2005/8/layout/gear1"/>
    <dgm:cxn modelId="{3861C954-E16B-4B2F-93B8-BD8656620602}" type="presParOf" srcId="{BB20D759-4C04-4C77-B88D-F874AED84B2F}" destId="{16D63D69-E32A-4C4B-A107-7A00F6938D27}" srcOrd="11" destOrd="0" presId="urn:microsoft.com/office/officeart/2005/8/layout/gear1"/>
    <dgm:cxn modelId="{33850442-133C-4FFC-9BFA-15B4772C891D}" type="presParOf" srcId="{BB20D759-4C04-4C77-B88D-F874AED84B2F}" destId="{773F6EA7-32D0-470E-898E-091C48C11D35}"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E08063-6691-4EC6-80C1-E383311CF79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FDD6D5DD-67FC-4255-A260-C5EFB2D09884}">
      <dgm:prSet phldrT="[Text]" custT="1"/>
      <dgm:spPr>
        <a:solidFill>
          <a:srgbClr val="0070C0">
            <a:alpha val="50000"/>
          </a:srgbClr>
        </a:solidFill>
      </dgm:spPr>
      <dgm:t>
        <a:bodyPr/>
        <a:lstStyle/>
        <a:p>
          <a:r>
            <a:rPr lang="en-GB" sz="3200" dirty="0" smtClean="0">
              <a:solidFill>
                <a:schemeClr val="bg1"/>
              </a:solidFill>
            </a:rPr>
            <a:t>WAITING</a:t>
          </a:r>
          <a:endParaRPr lang="en-GB" sz="3200" dirty="0">
            <a:solidFill>
              <a:schemeClr val="bg1"/>
            </a:solidFill>
          </a:endParaRPr>
        </a:p>
      </dgm:t>
    </dgm:pt>
    <dgm:pt modelId="{8898FD90-A537-4F5B-9A21-EA817BF7AB2D}" type="parTrans" cxnId="{90F7E141-EA0A-43FF-AC7B-D31C7160FB04}">
      <dgm:prSet/>
      <dgm:spPr/>
      <dgm:t>
        <a:bodyPr/>
        <a:lstStyle/>
        <a:p>
          <a:endParaRPr lang="en-GB"/>
        </a:p>
      </dgm:t>
    </dgm:pt>
    <dgm:pt modelId="{F43FD323-841D-4F09-98FC-9577DE0E621C}" type="sibTrans" cxnId="{90F7E141-EA0A-43FF-AC7B-D31C7160FB04}">
      <dgm:prSet/>
      <dgm:spPr/>
      <dgm:t>
        <a:bodyPr/>
        <a:lstStyle/>
        <a:p>
          <a:endParaRPr lang="en-GB"/>
        </a:p>
      </dgm:t>
    </dgm:pt>
    <dgm:pt modelId="{6CFABC56-BDF2-4FF9-B0EF-BC113CF3D3A9}">
      <dgm:prSet phldrT="[Text]" custT="1"/>
      <dgm:spPr>
        <a:solidFill>
          <a:srgbClr val="B4DDFE">
            <a:alpha val="50000"/>
          </a:srgbClr>
        </a:solidFill>
      </dgm:spPr>
      <dgm:t>
        <a:bodyPr/>
        <a:lstStyle/>
        <a:p>
          <a:r>
            <a:rPr lang="en-GB" sz="2000" dirty="0" smtClean="0">
              <a:solidFill>
                <a:schemeClr val="accent2">
                  <a:lumMod val="75000"/>
                </a:schemeClr>
              </a:solidFill>
            </a:rPr>
            <a:t>To see relative in ED/ICU</a:t>
          </a:r>
          <a:endParaRPr lang="en-GB" sz="2000" dirty="0">
            <a:solidFill>
              <a:schemeClr val="accent2">
                <a:lumMod val="75000"/>
              </a:schemeClr>
            </a:solidFill>
          </a:endParaRPr>
        </a:p>
      </dgm:t>
    </dgm:pt>
    <dgm:pt modelId="{404802D2-A8CB-4816-9F55-C5A8E5E7B2B6}" type="parTrans" cxnId="{4861539A-D76B-47D1-806F-0F516A4D347E}">
      <dgm:prSet/>
      <dgm:spPr/>
      <dgm:t>
        <a:bodyPr/>
        <a:lstStyle/>
        <a:p>
          <a:endParaRPr lang="en-GB"/>
        </a:p>
      </dgm:t>
    </dgm:pt>
    <dgm:pt modelId="{FB28BD2F-D386-4D54-B81E-9EF5A9D26163}" type="sibTrans" cxnId="{4861539A-D76B-47D1-806F-0F516A4D347E}">
      <dgm:prSet/>
      <dgm:spPr/>
      <dgm:t>
        <a:bodyPr/>
        <a:lstStyle/>
        <a:p>
          <a:endParaRPr lang="en-GB"/>
        </a:p>
      </dgm:t>
    </dgm:pt>
    <dgm:pt modelId="{D3802E55-A55C-49F6-B7F4-20E5EFC72249}">
      <dgm:prSet phldrT="[Text]" custT="1"/>
      <dgm:spPr>
        <a:solidFill>
          <a:srgbClr val="B4DDFE">
            <a:alpha val="49804"/>
          </a:srgbClr>
        </a:solidFill>
      </dgm:spPr>
      <dgm:t>
        <a:bodyPr/>
        <a:lstStyle/>
        <a:p>
          <a:pPr defTabSz="622300">
            <a:lnSpc>
              <a:spcPct val="90000"/>
            </a:lnSpc>
            <a:spcBef>
              <a:spcPct val="0"/>
            </a:spcBef>
            <a:spcAft>
              <a:spcPct val="35000"/>
            </a:spcAft>
          </a:pPr>
          <a:r>
            <a:rPr lang="en-GB" sz="2000" dirty="0" smtClean="0">
              <a:solidFill>
                <a:schemeClr val="accent2">
                  <a:lumMod val="75000"/>
                </a:schemeClr>
              </a:solidFill>
            </a:rPr>
            <a:t>For information</a:t>
          </a:r>
          <a:endParaRPr lang="en-GB" sz="2000" dirty="0">
            <a:solidFill>
              <a:schemeClr val="accent2">
                <a:lumMod val="75000"/>
              </a:schemeClr>
            </a:solidFill>
          </a:endParaRPr>
        </a:p>
      </dgm:t>
    </dgm:pt>
    <dgm:pt modelId="{FD907D75-2510-41E2-8574-3A742D121AD2}" type="parTrans" cxnId="{7C7D33C9-BD8D-43EE-A7BC-E1F61DC5434B}">
      <dgm:prSet/>
      <dgm:spPr/>
      <dgm:t>
        <a:bodyPr/>
        <a:lstStyle/>
        <a:p>
          <a:endParaRPr lang="en-GB"/>
        </a:p>
      </dgm:t>
    </dgm:pt>
    <dgm:pt modelId="{9FFF7519-77BD-4833-A78C-4B220065C587}" type="sibTrans" cxnId="{7C7D33C9-BD8D-43EE-A7BC-E1F61DC5434B}">
      <dgm:prSet/>
      <dgm:spPr/>
      <dgm:t>
        <a:bodyPr/>
        <a:lstStyle/>
        <a:p>
          <a:endParaRPr lang="en-GB"/>
        </a:p>
      </dgm:t>
    </dgm:pt>
    <dgm:pt modelId="{CEAAA8E5-4D9A-47C0-B4A6-56FC52C8AAE8}">
      <dgm:prSet phldrT="[Text]" custT="1"/>
      <dgm:spPr>
        <a:solidFill>
          <a:srgbClr val="B4DDFE">
            <a:alpha val="50000"/>
          </a:srgbClr>
        </a:solidFill>
      </dgm:spPr>
      <dgm:t>
        <a:bodyPr/>
        <a:lstStyle/>
        <a:p>
          <a:pPr defTabSz="533400">
            <a:lnSpc>
              <a:spcPct val="90000"/>
            </a:lnSpc>
            <a:spcBef>
              <a:spcPct val="0"/>
            </a:spcBef>
            <a:spcAft>
              <a:spcPct val="35000"/>
            </a:spcAft>
          </a:pPr>
          <a:r>
            <a:rPr lang="en-GB" sz="2000" dirty="0" smtClean="0">
              <a:solidFill>
                <a:schemeClr val="accent2">
                  <a:lumMod val="75000"/>
                </a:schemeClr>
              </a:solidFill>
            </a:rPr>
            <a:t>For death</a:t>
          </a:r>
          <a:endParaRPr lang="en-GB" sz="2000" dirty="0">
            <a:solidFill>
              <a:schemeClr val="accent2">
                <a:lumMod val="75000"/>
              </a:schemeClr>
            </a:solidFill>
          </a:endParaRPr>
        </a:p>
      </dgm:t>
    </dgm:pt>
    <dgm:pt modelId="{79A499FE-61F3-41A2-9D03-0B6294A89689}" type="parTrans" cxnId="{88DB42CB-FD2A-46B4-8A4C-C29887343B29}">
      <dgm:prSet/>
      <dgm:spPr/>
      <dgm:t>
        <a:bodyPr/>
        <a:lstStyle/>
        <a:p>
          <a:endParaRPr lang="en-GB"/>
        </a:p>
      </dgm:t>
    </dgm:pt>
    <dgm:pt modelId="{96269813-09D5-4A47-91CE-907EF6FD2695}" type="sibTrans" cxnId="{88DB42CB-FD2A-46B4-8A4C-C29887343B29}">
      <dgm:prSet/>
      <dgm:spPr/>
      <dgm:t>
        <a:bodyPr/>
        <a:lstStyle/>
        <a:p>
          <a:endParaRPr lang="en-GB"/>
        </a:p>
      </dgm:t>
    </dgm:pt>
    <dgm:pt modelId="{1F312B79-98EF-4C48-9700-C7C3B366F171}">
      <dgm:prSet phldrT="[Text]" custT="1"/>
      <dgm:spPr>
        <a:solidFill>
          <a:srgbClr val="B4DDFE">
            <a:alpha val="50000"/>
          </a:srgbClr>
        </a:solidFill>
      </dgm:spPr>
      <dgm:t>
        <a:bodyPr/>
        <a:lstStyle/>
        <a:p>
          <a:r>
            <a:rPr lang="en-GB" sz="2000" dirty="0" smtClean="0">
              <a:solidFill>
                <a:schemeClr val="accent2">
                  <a:lumMod val="75000"/>
                </a:schemeClr>
              </a:solidFill>
            </a:rPr>
            <a:t>For donation to happen</a:t>
          </a:r>
          <a:endParaRPr lang="en-GB" sz="2000" dirty="0">
            <a:solidFill>
              <a:schemeClr val="accent2">
                <a:lumMod val="75000"/>
              </a:schemeClr>
            </a:solidFill>
          </a:endParaRPr>
        </a:p>
      </dgm:t>
    </dgm:pt>
    <dgm:pt modelId="{A2F4F07E-0C20-4EB5-A777-89FC797BBC58}" type="parTrans" cxnId="{9A9580D4-A59B-4C08-B713-36F99E53F248}">
      <dgm:prSet/>
      <dgm:spPr/>
      <dgm:t>
        <a:bodyPr/>
        <a:lstStyle/>
        <a:p>
          <a:endParaRPr lang="en-GB"/>
        </a:p>
      </dgm:t>
    </dgm:pt>
    <dgm:pt modelId="{7D9EB17A-0C55-47A0-95FE-388F05E79925}" type="sibTrans" cxnId="{9A9580D4-A59B-4C08-B713-36F99E53F248}">
      <dgm:prSet/>
      <dgm:spPr/>
      <dgm:t>
        <a:bodyPr/>
        <a:lstStyle/>
        <a:p>
          <a:endParaRPr lang="en-GB"/>
        </a:p>
      </dgm:t>
    </dgm:pt>
    <dgm:pt modelId="{32E1B622-9C24-408A-BA4C-2602267DBD1F}" type="pres">
      <dgm:prSet presAssocID="{93E08063-6691-4EC6-80C1-E383311CF79E}" presName="composite" presStyleCnt="0">
        <dgm:presLayoutVars>
          <dgm:chMax val="1"/>
          <dgm:dir/>
          <dgm:resizeHandles val="exact"/>
        </dgm:presLayoutVars>
      </dgm:prSet>
      <dgm:spPr/>
      <dgm:t>
        <a:bodyPr/>
        <a:lstStyle/>
        <a:p>
          <a:endParaRPr lang="en-GB"/>
        </a:p>
      </dgm:t>
    </dgm:pt>
    <dgm:pt modelId="{77F0C619-D408-4416-96F8-3F06DA3F9971}" type="pres">
      <dgm:prSet presAssocID="{93E08063-6691-4EC6-80C1-E383311CF79E}" presName="radial" presStyleCnt="0">
        <dgm:presLayoutVars>
          <dgm:animLvl val="ctr"/>
        </dgm:presLayoutVars>
      </dgm:prSet>
      <dgm:spPr/>
    </dgm:pt>
    <dgm:pt modelId="{73F7C1F9-9FD3-400F-9D83-975C3BAAABFA}" type="pres">
      <dgm:prSet presAssocID="{FDD6D5DD-67FC-4255-A260-C5EFB2D09884}" presName="centerShape" presStyleLbl="vennNode1" presStyleIdx="0" presStyleCnt="5" custScaleX="159375"/>
      <dgm:spPr/>
      <dgm:t>
        <a:bodyPr/>
        <a:lstStyle/>
        <a:p>
          <a:endParaRPr lang="en-GB"/>
        </a:p>
      </dgm:t>
    </dgm:pt>
    <dgm:pt modelId="{E9D23627-1BF1-4C7A-8406-764719156BDC}" type="pres">
      <dgm:prSet presAssocID="{6CFABC56-BDF2-4FF9-B0EF-BC113CF3D3A9}" presName="node" presStyleLbl="vennNode1" presStyleIdx="1" presStyleCnt="5" custScaleX="229310">
        <dgm:presLayoutVars>
          <dgm:bulletEnabled val="1"/>
        </dgm:presLayoutVars>
      </dgm:prSet>
      <dgm:spPr/>
      <dgm:t>
        <a:bodyPr/>
        <a:lstStyle/>
        <a:p>
          <a:endParaRPr lang="en-GB"/>
        </a:p>
      </dgm:t>
    </dgm:pt>
    <dgm:pt modelId="{F6671928-A98F-4C85-8A30-588C0FB9CF01}" type="pres">
      <dgm:prSet presAssocID="{D3802E55-A55C-49F6-B7F4-20E5EFC72249}" presName="node" presStyleLbl="vennNode1" presStyleIdx="2" presStyleCnt="5" custScaleX="209381" custRadScaleRad="164662" custRadScaleInc="1567">
        <dgm:presLayoutVars>
          <dgm:bulletEnabled val="1"/>
        </dgm:presLayoutVars>
      </dgm:prSet>
      <dgm:spPr/>
      <dgm:t>
        <a:bodyPr/>
        <a:lstStyle/>
        <a:p>
          <a:endParaRPr lang="en-GB"/>
        </a:p>
      </dgm:t>
    </dgm:pt>
    <dgm:pt modelId="{88C07A81-B88A-4FED-B555-6401BAFFE5FE}" type="pres">
      <dgm:prSet presAssocID="{CEAAA8E5-4D9A-47C0-B4A6-56FC52C8AAE8}" presName="node" presStyleLbl="vennNode1" presStyleIdx="3" presStyleCnt="5" custScaleX="247032">
        <dgm:presLayoutVars>
          <dgm:bulletEnabled val="1"/>
        </dgm:presLayoutVars>
      </dgm:prSet>
      <dgm:spPr/>
      <dgm:t>
        <a:bodyPr/>
        <a:lstStyle/>
        <a:p>
          <a:endParaRPr lang="en-GB"/>
        </a:p>
      </dgm:t>
    </dgm:pt>
    <dgm:pt modelId="{D73CF074-E86A-45C7-9F89-C1DFF84D3747}" type="pres">
      <dgm:prSet presAssocID="{1F312B79-98EF-4C48-9700-C7C3B366F171}" presName="node" presStyleLbl="vennNode1" presStyleIdx="4" presStyleCnt="5" custScaleX="225741" custRadScaleRad="178221" custRadScaleInc="304">
        <dgm:presLayoutVars>
          <dgm:bulletEnabled val="1"/>
        </dgm:presLayoutVars>
      </dgm:prSet>
      <dgm:spPr/>
      <dgm:t>
        <a:bodyPr/>
        <a:lstStyle/>
        <a:p>
          <a:endParaRPr lang="en-GB"/>
        </a:p>
      </dgm:t>
    </dgm:pt>
  </dgm:ptLst>
  <dgm:cxnLst>
    <dgm:cxn modelId="{9A9580D4-A59B-4C08-B713-36F99E53F248}" srcId="{FDD6D5DD-67FC-4255-A260-C5EFB2D09884}" destId="{1F312B79-98EF-4C48-9700-C7C3B366F171}" srcOrd="3" destOrd="0" parTransId="{A2F4F07E-0C20-4EB5-A777-89FC797BBC58}" sibTransId="{7D9EB17A-0C55-47A0-95FE-388F05E79925}"/>
    <dgm:cxn modelId="{4861539A-D76B-47D1-806F-0F516A4D347E}" srcId="{FDD6D5DD-67FC-4255-A260-C5EFB2D09884}" destId="{6CFABC56-BDF2-4FF9-B0EF-BC113CF3D3A9}" srcOrd="0" destOrd="0" parTransId="{404802D2-A8CB-4816-9F55-C5A8E5E7B2B6}" sibTransId="{FB28BD2F-D386-4D54-B81E-9EF5A9D26163}"/>
    <dgm:cxn modelId="{87DC4C53-3D9F-4FE8-8D26-51A51E63ED1A}" type="presOf" srcId="{CEAAA8E5-4D9A-47C0-B4A6-56FC52C8AAE8}" destId="{88C07A81-B88A-4FED-B555-6401BAFFE5FE}" srcOrd="0" destOrd="0" presId="urn:microsoft.com/office/officeart/2005/8/layout/radial3"/>
    <dgm:cxn modelId="{393D4F74-94A5-449B-9D47-6E638E7DF2C0}" type="presOf" srcId="{FDD6D5DD-67FC-4255-A260-C5EFB2D09884}" destId="{73F7C1F9-9FD3-400F-9D83-975C3BAAABFA}" srcOrd="0" destOrd="0" presId="urn:microsoft.com/office/officeart/2005/8/layout/radial3"/>
    <dgm:cxn modelId="{8783B31C-00F4-4C8F-8C70-3F9CC9F378E8}" type="presOf" srcId="{D3802E55-A55C-49F6-B7F4-20E5EFC72249}" destId="{F6671928-A98F-4C85-8A30-588C0FB9CF01}" srcOrd="0" destOrd="0" presId="urn:microsoft.com/office/officeart/2005/8/layout/radial3"/>
    <dgm:cxn modelId="{8F94BE2B-3E12-43C6-AFF3-C537DDD7233C}" type="presOf" srcId="{6CFABC56-BDF2-4FF9-B0EF-BC113CF3D3A9}" destId="{E9D23627-1BF1-4C7A-8406-764719156BDC}" srcOrd="0" destOrd="0" presId="urn:microsoft.com/office/officeart/2005/8/layout/radial3"/>
    <dgm:cxn modelId="{53DD88E5-941C-4743-8CB9-A37F7A05C7D0}" type="presOf" srcId="{1F312B79-98EF-4C48-9700-C7C3B366F171}" destId="{D73CF074-E86A-45C7-9F89-C1DFF84D3747}" srcOrd="0" destOrd="0" presId="urn:microsoft.com/office/officeart/2005/8/layout/radial3"/>
    <dgm:cxn modelId="{25F3B595-2872-4C41-99C7-4A4A81B8485D}" type="presOf" srcId="{93E08063-6691-4EC6-80C1-E383311CF79E}" destId="{32E1B622-9C24-408A-BA4C-2602267DBD1F}" srcOrd="0" destOrd="0" presId="urn:microsoft.com/office/officeart/2005/8/layout/radial3"/>
    <dgm:cxn modelId="{88DB42CB-FD2A-46B4-8A4C-C29887343B29}" srcId="{FDD6D5DD-67FC-4255-A260-C5EFB2D09884}" destId="{CEAAA8E5-4D9A-47C0-B4A6-56FC52C8AAE8}" srcOrd="2" destOrd="0" parTransId="{79A499FE-61F3-41A2-9D03-0B6294A89689}" sibTransId="{96269813-09D5-4A47-91CE-907EF6FD2695}"/>
    <dgm:cxn modelId="{90F7E141-EA0A-43FF-AC7B-D31C7160FB04}" srcId="{93E08063-6691-4EC6-80C1-E383311CF79E}" destId="{FDD6D5DD-67FC-4255-A260-C5EFB2D09884}" srcOrd="0" destOrd="0" parTransId="{8898FD90-A537-4F5B-9A21-EA817BF7AB2D}" sibTransId="{F43FD323-841D-4F09-98FC-9577DE0E621C}"/>
    <dgm:cxn modelId="{7C7D33C9-BD8D-43EE-A7BC-E1F61DC5434B}" srcId="{FDD6D5DD-67FC-4255-A260-C5EFB2D09884}" destId="{D3802E55-A55C-49F6-B7F4-20E5EFC72249}" srcOrd="1" destOrd="0" parTransId="{FD907D75-2510-41E2-8574-3A742D121AD2}" sibTransId="{9FFF7519-77BD-4833-A78C-4B220065C587}"/>
    <dgm:cxn modelId="{A664E673-6557-4092-9626-3A055AB48D5E}" type="presParOf" srcId="{32E1B622-9C24-408A-BA4C-2602267DBD1F}" destId="{77F0C619-D408-4416-96F8-3F06DA3F9971}" srcOrd="0" destOrd="0" presId="urn:microsoft.com/office/officeart/2005/8/layout/radial3"/>
    <dgm:cxn modelId="{E3445A71-2A11-4230-B216-B31F0328B362}" type="presParOf" srcId="{77F0C619-D408-4416-96F8-3F06DA3F9971}" destId="{73F7C1F9-9FD3-400F-9D83-975C3BAAABFA}" srcOrd="0" destOrd="0" presId="urn:microsoft.com/office/officeart/2005/8/layout/radial3"/>
    <dgm:cxn modelId="{78FB2298-15FD-4B46-ACF6-A96AB7287BF5}" type="presParOf" srcId="{77F0C619-D408-4416-96F8-3F06DA3F9971}" destId="{E9D23627-1BF1-4C7A-8406-764719156BDC}" srcOrd="1" destOrd="0" presId="urn:microsoft.com/office/officeart/2005/8/layout/radial3"/>
    <dgm:cxn modelId="{2CC5160D-5526-4014-B6EE-4396BDCD1083}" type="presParOf" srcId="{77F0C619-D408-4416-96F8-3F06DA3F9971}" destId="{F6671928-A98F-4C85-8A30-588C0FB9CF01}" srcOrd="2" destOrd="0" presId="urn:microsoft.com/office/officeart/2005/8/layout/radial3"/>
    <dgm:cxn modelId="{1DF24A96-4C72-4AF4-B726-56965BF23489}" type="presParOf" srcId="{77F0C619-D408-4416-96F8-3F06DA3F9971}" destId="{88C07A81-B88A-4FED-B555-6401BAFFE5FE}" srcOrd="3" destOrd="0" presId="urn:microsoft.com/office/officeart/2005/8/layout/radial3"/>
    <dgm:cxn modelId="{627C4B18-280F-4080-8243-D539D1F95154}" type="presParOf" srcId="{77F0C619-D408-4416-96F8-3F06DA3F9971}" destId="{D73CF074-E86A-45C7-9F89-C1DFF84D3747}" srcOrd="4"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0B632C-0EAB-453C-AFAE-D51B55045814}">
      <dsp:nvSpPr>
        <dsp:cNvPr id="0" name=""/>
        <dsp:cNvSpPr/>
      </dsp:nvSpPr>
      <dsp:spPr>
        <a:xfrm>
          <a:off x="1296152" y="1368162"/>
          <a:ext cx="2274804" cy="2274804"/>
        </a:xfrm>
        <a:prstGeom prst="gear9">
          <a:avLst/>
        </a:prstGeom>
        <a:solidFill>
          <a:srgbClr val="3333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2">
                  <a:lumMod val="75000"/>
                </a:schemeClr>
              </a:solidFill>
            </a:rPr>
            <a:t>Present</a:t>
          </a:r>
          <a:endParaRPr lang="en-GB" sz="1800" b="1" kern="1200" dirty="0">
            <a:solidFill>
              <a:schemeClr val="accent2">
                <a:lumMod val="75000"/>
              </a:schemeClr>
            </a:solidFill>
          </a:endParaRPr>
        </a:p>
      </dsp:txBody>
      <dsp:txXfrm>
        <a:off x="1296152" y="1368162"/>
        <a:ext cx="2274804" cy="2274804"/>
      </dsp:txXfrm>
    </dsp:sp>
    <dsp:sp modelId="{087D1E81-94A2-41FE-AF59-1B2BDF3BA5BA}">
      <dsp:nvSpPr>
        <dsp:cNvPr id="0" name=""/>
        <dsp:cNvSpPr/>
      </dsp:nvSpPr>
      <dsp:spPr>
        <a:xfrm>
          <a:off x="3600405" y="1656189"/>
          <a:ext cx="1654403" cy="1654403"/>
        </a:xfrm>
        <a:prstGeom prst="gear6">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2">
                  <a:lumMod val="75000"/>
                </a:schemeClr>
              </a:solidFill>
            </a:rPr>
            <a:t>Future</a:t>
          </a:r>
          <a:endParaRPr lang="en-GB" sz="1800" b="1" kern="1200" dirty="0">
            <a:solidFill>
              <a:schemeClr val="accent2">
                <a:lumMod val="75000"/>
              </a:schemeClr>
            </a:solidFill>
          </a:endParaRPr>
        </a:p>
      </dsp:txBody>
      <dsp:txXfrm>
        <a:off x="3600405" y="1656189"/>
        <a:ext cx="1654403" cy="1654403"/>
      </dsp:txXfrm>
    </dsp:sp>
    <dsp:sp modelId="{BEB128C6-4514-4543-833A-4A3B41B0B395}">
      <dsp:nvSpPr>
        <dsp:cNvPr id="0" name=""/>
        <dsp:cNvSpPr/>
      </dsp:nvSpPr>
      <dsp:spPr>
        <a:xfrm rot="20700000">
          <a:off x="2558425" y="182153"/>
          <a:ext cx="1620977" cy="1620977"/>
        </a:xfrm>
        <a:prstGeom prst="gear6">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accent2">
                  <a:lumMod val="75000"/>
                </a:schemeClr>
              </a:solidFill>
            </a:rPr>
            <a:t>Past</a:t>
          </a:r>
          <a:endParaRPr lang="en-GB" sz="1800" b="1" kern="1200" dirty="0">
            <a:solidFill>
              <a:schemeClr val="accent2">
                <a:lumMod val="75000"/>
              </a:schemeClr>
            </a:solidFill>
          </a:endParaRPr>
        </a:p>
      </dsp:txBody>
      <dsp:txXfrm>
        <a:off x="2913953" y="537681"/>
        <a:ext cx="909921" cy="909921"/>
      </dsp:txXfrm>
    </dsp:sp>
    <dsp:sp modelId="{59677C16-42CC-4D97-B8E9-5E14D596199C}">
      <dsp:nvSpPr>
        <dsp:cNvPr id="0" name=""/>
        <dsp:cNvSpPr/>
      </dsp:nvSpPr>
      <dsp:spPr>
        <a:xfrm rot="16200000" flipH="1">
          <a:off x="1266069" y="1254206"/>
          <a:ext cx="2539831" cy="2911749"/>
        </a:xfrm>
        <a:prstGeom prst="circularArrow">
          <a:avLst>
            <a:gd name="adj1" fmla="val 4688"/>
            <a:gd name="adj2" fmla="val 299029"/>
            <a:gd name="adj3" fmla="val 2514852"/>
            <a:gd name="adj4" fmla="val 15864109"/>
            <a:gd name="adj5" fmla="val 5469"/>
          </a:avLst>
        </a:prstGeom>
        <a:solidFill>
          <a:schemeClr val="tx1">
            <a:alpha val="34000"/>
          </a:schemeClr>
        </a:solidFill>
        <a:ln>
          <a:noFill/>
        </a:ln>
        <a:effectLst/>
      </dsp:spPr>
      <dsp:style>
        <a:lnRef idx="0">
          <a:scrgbClr r="0" g="0" b="0"/>
        </a:lnRef>
        <a:fillRef idx="1">
          <a:scrgbClr r="0" g="0" b="0"/>
        </a:fillRef>
        <a:effectRef idx="0">
          <a:scrgbClr r="0" g="0" b="0"/>
        </a:effectRef>
        <a:fontRef idx="minor">
          <a:schemeClr val="lt1"/>
        </a:fontRef>
      </dsp:style>
    </dsp:sp>
    <dsp:sp modelId="{16D63D69-E32A-4C4B-A107-7A00F6938D27}">
      <dsp:nvSpPr>
        <dsp:cNvPr id="0" name=""/>
        <dsp:cNvSpPr/>
      </dsp:nvSpPr>
      <dsp:spPr>
        <a:xfrm rot="12170285">
          <a:off x="3423966" y="1911815"/>
          <a:ext cx="2115568" cy="2115568"/>
        </a:xfrm>
        <a:prstGeom prst="leftCircularArrow">
          <a:avLst>
            <a:gd name="adj1" fmla="val 6452"/>
            <a:gd name="adj2" fmla="val 429999"/>
            <a:gd name="adj3" fmla="val 10489124"/>
            <a:gd name="adj4" fmla="val 14837806"/>
            <a:gd name="adj5" fmla="val 7527"/>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773F6EA7-32D0-470E-898E-091C48C11D35}">
      <dsp:nvSpPr>
        <dsp:cNvPr id="0" name=""/>
        <dsp:cNvSpPr/>
      </dsp:nvSpPr>
      <dsp:spPr>
        <a:xfrm rot="11317378">
          <a:off x="1539883" y="-365967"/>
          <a:ext cx="2992158" cy="2516271"/>
        </a:xfrm>
        <a:prstGeom prst="circularArrow">
          <a:avLst>
            <a:gd name="adj1" fmla="val 5984"/>
            <a:gd name="adj2" fmla="val 394124"/>
            <a:gd name="adj3" fmla="val 13313824"/>
            <a:gd name="adj4" fmla="val 10508221"/>
            <a:gd name="adj5" fmla="val 6981"/>
          </a:avLst>
        </a:prstGeom>
        <a:solidFill>
          <a:schemeClr val="tx1">
            <a:alpha val="34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F7C1F9-9FD3-400F-9D83-975C3BAAABFA}">
      <dsp:nvSpPr>
        <dsp:cNvPr id="0" name=""/>
        <dsp:cNvSpPr/>
      </dsp:nvSpPr>
      <dsp:spPr>
        <a:xfrm>
          <a:off x="1929689" y="994047"/>
          <a:ext cx="3946762" cy="2476400"/>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GB" sz="3200" kern="1200" dirty="0" smtClean="0">
              <a:solidFill>
                <a:schemeClr val="bg1"/>
              </a:solidFill>
            </a:rPr>
            <a:t>WAITING</a:t>
          </a:r>
          <a:endParaRPr lang="en-GB" sz="3200" kern="1200" dirty="0">
            <a:solidFill>
              <a:schemeClr val="bg1"/>
            </a:solidFill>
          </a:endParaRPr>
        </a:p>
      </dsp:txBody>
      <dsp:txXfrm>
        <a:off x="1929689" y="994047"/>
        <a:ext cx="3946762" cy="2476400"/>
      </dsp:txXfrm>
    </dsp:sp>
    <dsp:sp modelId="{E9D23627-1BF1-4C7A-8406-764719156BDC}">
      <dsp:nvSpPr>
        <dsp:cNvPr id="0" name=""/>
        <dsp:cNvSpPr/>
      </dsp:nvSpPr>
      <dsp:spPr>
        <a:xfrm>
          <a:off x="2483412" y="442"/>
          <a:ext cx="2839316" cy="1238200"/>
        </a:xfrm>
        <a:prstGeom prst="ellipse">
          <a:avLst/>
        </a:prstGeom>
        <a:solidFill>
          <a:srgbClr val="B4DDFE">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accent2">
                  <a:lumMod val="75000"/>
                </a:schemeClr>
              </a:solidFill>
            </a:rPr>
            <a:t>To see relative in ED/ICU</a:t>
          </a:r>
          <a:endParaRPr lang="en-GB" sz="2000" kern="1200" dirty="0">
            <a:solidFill>
              <a:schemeClr val="accent2">
                <a:lumMod val="75000"/>
              </a:schemeClr>
            </a:solidFill>
          </a:endParaRPr>
        </a:p>
      </dsp:txBody>
      <dsp:txXfrm>
        <a:off x="2483412" y="442"/>
        <a:ext cx="2839316" cy="1238200"/>
      </dsp:txXfrm>
    </dsp:sp>
    <dsp:sp modelId="{F6671928-A98F-4C85-8A30-588C0FB9CF01}">
      <dsp:nvSpPr>
        <dsp:cNvPr id="0" name=""/>
        <dsp:cNvSpPr/>
      </dsp:nvSpPr>
      <dsp:spPr>
        <a:xfrm>
          <a:off x="5112300" y="1678505"/>
          <a:ext cx="2592555" cy="1238200"/>
        </a:xfrm>
        <a:prstGeom prst="ellipse">
          <a:avLst/>
        </a:prstGeom>
        <a:solidFill>
          <a:srgbClr val="B4DDFE">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622300">
            <a:lnSpc>
              <a:spcPct val="90000"/>
            </a:lnSpc>
            <a:spcBef>
              <a:spcPct val="0"/>
            </a:spcBef>
            <a:spcAft>
              <a:spcPct val="35000"/>
            </a:spcAft>
          </a:pPr>
          <a:r>
            <a:rPr lang="en-GB" sz="2000" kern="1200" dirty="0" smtClean="0">
              <a:solidFill>
                <a:schemeClr val="accent2">
                  <a:lumMod val="75000"/>
                </a:schemeClr>
              </a:solidFill>
            </a:rPr>
            <a:t>For information</a:t>
          </a:r>
          <a:endParaRPr lang="en-GB" sz="2000" kern="1200" dirty="0">
            <a:solidFill>
              <a:schemeClr val="accent2">
                <a:lumMod val="75000"/>
              </a:schemeClr>
            </a:solidFill>
          </a:endParaRPr>
        </a:p>
      </dsp:txBody>
      <dsp:txXfrm>
        <a:off x="5112300" y="1678505"/>
        <a:ext cx="2592555" cy="1238200"/>
      </dsp:txXfrm>
    </dsp:sp>
    <dsp:sp modelId="{88C07A81-B88A-4FED-B555-6401BAFFE5FE}">
      <dsp:nvSpPr>
        <dsp:cNvPr id="0" name=""/>
        <dsp:cNvSpPr/>
      </dsp:nvSpPr>
      <dsp:spPr>
        <a:xfrm>
          <a:off x="2373695" y="3225853"/>
          <a:ext cx="3058750" cy="1238200"/>
        </a:xfrm>
        <a:prstGeom prst="ellipse">
          <a:avLst/>
        </a:prstGeom>
        <a:solidFill>
          <a:srgbClr val="B4DDFE">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533400">
            <a:lnSpc>
              <a:spcPct val="90000"/>
            </a:lnSpc>
            <a:spcBef>
              <a:spcPct val="0"/>
            </a:spcBef>
            <a:spcAft>
              <a:spcPct val="35000"/>
            </a:spcAft>
          </a:pPr>
          <a:r>
            <a:rPr lang="en-GB" sz="2000" kern="1200" dirty="0" smtClean="0">
              <a:solidFill>
                <a:schemeClr val="accent2">
                  <a:lumMod val="75000"/>
                </a:schemeClr>
              </a:solidFill>
            </a:rPr>
            <a:t>For death</a:t>
          </a:r>
          <a:endParaRPr lang="en-GB" sz="2000" kern="1200" dirty="0">
            <a:solidFill>
              <a:schemeClr val="accent2">
                <a:lumMod val="75000"/>
              </a:schemeClr>
            </a:solidFill>
          </a:endParaRPr>
        </a:p>
      </dsp:txBody>
      <dsp:txXfrm>
        <a:off x="2373695" y="3225853"/>
        <a:ext cx="3058750" cy="1238200"/>
      </dsp:txXfrm>
    </dsp:sp>
    <dsp:sp modelId="{D73CF074-E86A-45C7-9F89-C1DFF84D3747}">
      <dsp:nvSpPr>
        <dsp:cNvPr id="0" name=""/>
        <dsp:cNvSpPr/>
      </dsp:nvSpPr>
      <dsp:spPr>
        <a:xfrm>
          <a:off x="0" y="1599423"/>
          <a:ext cx="2795125" cy="1238200"/>
        </a:xfrm>
        <a:prstGeom prst="ellipse">
          <a:avLst/>
        </a:prstGeom>
        <a:solidFill>
          <a:srgbClr val="B4DDFE">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accent2">
                  <a:lumMod val="75000"/>
                </a:schemeClr>
              </a:solidFill>
            </a:rPr>
            <a:t>For donation to happen</a:t>
          </a:r>
          <a:endParaRPr lang="en-GB" sz="2000" kern="1200" dirty="0">
            <a:solidFill>
              <a:schemeClr val="accent2">
                <a:lumMod val="75000"/>
              </a:schemeClr>
            </a:solidFill>
          </a:endParaRPr>
        </a:p>
      </dsp:txBody>
      <dsp:txXfrm>
        <a:off x="0" y="1599423"/>
        <a:ext cx="2795125" cy="1238200"/>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720" cy="491808"/>
          </a:xfrm>
          <a:prstGeom prst="rect">
            <a:avLst/>
          </a:prstGeom>
        </p:spPr>
        <p:txBody>
          <a:bodyPr vert="horz" lIns="90580" tIns="45290" rIns="90580" bIns="45290" rtlCol="0"/>
          <a:lstStyle>
            <a:lvl1pPr algn="l">
              <a:defRPr sz="1200"/>
            </a:lvl1pPr>
          </a:lstStyle>
          <a:p>
            <a:endParaRPr lang="en-GB"/>
          </a:p>
        </p:txBody>
      </p:sp>
      <p:sp>
        <p:nvSpPr>
          <p:cNvPr id="3" name="Date Placeholder 2"/>
          <p:cNvSpPr>
            <a:spLocks noGrp="1"/>
          </p:cNvSpPr>
          <p:nvPr>
            <p:ph type="dt" sz="quarter" idx="1"/>
          </p:nvPr>
        </p:nvSpPr>
        <p:spPr>
          <a:xfrm>
            <a:off x="3765178" y="0"/>
            <a:ext cx="2881720" cy="491808"/>
          </a:xfrm>
          <a:prstGeom prst="rect">
            <a:avLst/>
          </a:prstGeom>
        </p:spPr>
        <p:txBody>
          <a:bodyPr vert="horz" lIns="90580" tIns="45290" rIns="90580" bIns="45290" rtlCol="0"/>
          <a:lstStyle>
            <a:lvl1pPr algn="r">
              <a:defRPr sz="1200"/>
            </a:lvl1pPr>
          </a:lstStyle>
          <a:p>
            <a:fld id="{A35303F5-0E6E-47DB-9CBB-5D154B4AE9FA}" type="datetimeFigureOut">
              <a:rPr lang="en-GB" smtClean="0"/>
              <a:pPr/>
              <a:t>05/07/16</a:t>
            </a:fld>
            <a:endParaRPr lang="en-GB"/>
          </a:p>
        </p:txBody>
      </p:sp>
      <p:sp>
        <p:nvSpPr>
          <p:cNvPr id="4" name="Footer Placeholder 3"/>
          <p:cNvSpPr>
            <a:spLocks noGrp="1"/>
          </p:cNvSpPr>
          <p:nvPr>
            <p:ph type="ftr" sz="quarter" idx="2"/>
          </p:nvPr>
        </p:nvSpPr>
        <p:spPr>
          <a:xfrm>
            <a:off x="0" y="9355457"/>
            <a:ext cx="2881720" cy="493394"/>
          </a:xfrm>
          <a:prstGeom prst="rect">
            <a:avLst/>
          </a:prstGeom>
        </p:spPr>
        <p:txBody>
          <a:bodyPr vert="horz" lIns="90580" tIns="45290" rIns="90580" bIns="45290" rtlCol="0" anchor="b"/>
          <a:lstStyle>
            <a:lvl1pPr algn="l">
              <a:defRPr sz="1200"/>
            </a:lvl1pPr>
          </a:lstStyle>
          <a:p>
            <a:endParaRPr lang="en-GB"/>
          </a:p>
        </p:txBody>
      </p:sp>
      <p:sp>
        <p:nvSpPr>
          <p:cNvPr id="5" name="Slide Number Placeholder 4"/>
          <p:cNvSpPr>
            <a:spLocks noGrp="1"/>
          </p:cNvSpPr>
          <p:nvPr>
            <p:ph type="sldNum" sz="quarter" idx="3"/>
          </p:nvPr>
        </p:nvSpPr>
        <p:spPr>
          <a:xfrm>
            <a:off x="3765178" y="9355457"/>
            <a:ext cx="2881720" cy="493394"/>
          </a:xfrm>
          <a:prstGeom prst="rect">
            <a:avLst/>
          </a:prstGeom>
        </p:spPr>
        <p:txBody>
          <a:bodyPr vert="horz" lIns="90580" tIns="45290" rIns="90580" bIns="45290" rtlCol="0" anchor="b"/>
          <a:lstStyle>
            <a:lvl1pPr algn="r">
              <a:defRPr sz="1200"/>
            </a:lvl1pPr>
          </a:lstStyle>
          <a:p>
            <a:fld id="{548A49F4-188C-4530-9FCE-D658D36F62C1}" type="slidenum">
              <a:rPr lang="en-GB" smtClean="0"/>
              <a:pPr/>
              <a:t>‹#›</a:t>
            </a:fld>
            <a:endParaRPr lang="en-GB"/>
          </a:p>
        </p:txBody>
      </p:sp>
    </p:spTree>
    <p:extLst>
      <p:ext uri="{BB962C8B-B14F-4D97-AF65-F5344CB8AC3E}">
        <p14:creationId xmlns="" xmlns:p14="http://schemas.microsoft.com/office/powerpoint/2010/main" val="17309241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0580" tIns="45290" rIns="90580" bIns="45290" rtlCol="0"/>
          <a:lstStyle>
            <a:lvl1pPr algn="l">
              <a:defRPr sz="1200"/>
            </a:lvl1pPr>
          </a:lstStyle>
          <a:p>
            <a:endParaRPr lang="en-US"/>
          </a:p>
        </p:txBody>
      </p:sp>
      <p:sp>
        <p:nvSpPr>
          <p:cNvPr id="3" name="Date Placeholder 2"/>
          <p:cNvSpPr>
            <a:spLocks noGrp="1"/>
          </p:cNvSpPr>
          <p:nvPr>
            <p:ph type="dt" idx="1"/>
          </p:nvPr>
        </p:nvSpPr>
        <p:spPr>
          <a:xfrm>
            <a:off x="3765917" y="0"/>
            <a:ext cx="2880995" cy="492522"/>
          </a:xfrm>
          <a:prstGeom prst="rect">
            <a:avLst/>
          </a:prstGeom>
        </p:spPr>
        <p:txBody>
          <a:bodyPr vert="horz" lIns="90580" tIns="45290" rIns="90580" bIns="45290" rtlCol="0"/>
          <a:lstStyle>
            <a:lvl1pPr algn="r">
              <a:defRPr sz="1200"/>
            </a:lvl1pPr>
          </a:lstStyle>
          <a:p>
            <a:fld id="{8CB2B4C7-4536-114A-A3CD-DFD7945687E2}" type="datetimeFigureOut">
              <a:rPr lang="en-US" smtClean="0"/>
              <a:pPr/>
              <a:t>7/5/2016</a:t>
            </a:fld>
            <a:endParaRPr lang="en-US"/>
          </a:p>
        </p:txBody>
      </p:sp>
      <p:sp>
        <p:nvSpPr>
          <p:cNvPr id="4" name="Slide Image Placeholder 3"/>
          <p:cNvSpPr>
            <a:spLocks noGrp="1" noRot="1" noChangeAspect="1"/>
          </p:cNvSpPr>
          <p:nvPr>
            <p:ph type="sldImg" idx="2"/>
          </p:nvPr>
        </p:nvSpPr>
        <p:spPr>
          <a:xfrm>
            <a:off x="863600" y="739775"/>
            <a:ext cx="4921250" cy="3692525"/>
          </a:xfrm>
          <a:prstGeom prst="rect">
            <a:avLst/>
          </a:prstGeom>
          <a:noFill/>
          <a:ln w="12700">
            <a:solidFill>
              <a:prstClr val="black"/>
            </a:solidFill>
          </a:ln>
        </p:spPr>
        <p:txBody>
          <a:bodyPr vert="horz" lIns="90580" tIns="45290" rIns="90580" bIns="45290" rtlCol="0" anchor="ctr"/>
          <a:lstStyle/>
          <a:p>
            <a:endParaRPr lang="en-US"/>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0580" tIns="45290" rIns="90580" bIns="4529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356207"/>
            <a:ext cx="2880995" cy="492522"/>
          </a:xfrm>
          <a:prstGeom prst="rect">
            <a:avLst/>
          </a:prstGeom>
        </p:spPr>
        <p:txBody>
          <a:bodyPr vert="horz" lIns="90580" tIns="45290" rIns="90580" bIns="45290" rtlCol="0" anchor="b"/>
          <a:lstStyle>
            <a:lvl1pPr algn="l">
              <a:defRPr sz="1200"/>
            </a:lvl1pPr>
          </a:lstStyle>
          <a:p>
            <a:endParaRPr lang="en-US"/>
          </a:p>
        </p:txBody>
      </p:sp>
      <p:sp>
        <p:nvSpPr>
          <p:cNvPr id="7" name="Slide Number Placeholder 6"/>
          <p:cNvSpPr>
            <a:spLocks noGrp="1"/>
          </p:cNvSpPr>
          <p:nvPr>
            <p:ph type="sldNum" sz="quarter" idx="5"/>
          </p:nvPr>
        </p:nvSpPr>
        <p:spPr>
          <a:xfrm>
            <a:off x="3765917" y="9356207"/>
            <a:ext cx="2880995" cy="492522"/>
          </a:xfrm>
          <a:prstGeom prst="rect">
            <a:avLst/>
          </a:prstGeom>
        </p:spPr>
        <p:txBody>
          <a:bodyPr vert="horz" lIns="90580" tIns="45290" rIns="90580" bIns="45290" rtlCol="0" anchor="b"/>
          <a:lstStyle>
            <a:lvl1pPr algn="r">
              <a:defRPr sz="1200"/>
            </a:lvl1pPr>
          </a:lstStyle>
          <a:p>
            <a:fld id="{02AF9150-1904-3A46-AA99-073FDB064D03}" type="slidenum">
              <a:rPr lang="en-US" smtClean="0"/>
              <a:pPr/>
              <a:t>‹#›</a:t>
            </a:fld>
            <a:endParaRPr lang="en-US"/>
          </a:p>
        </p:txBody>
      </p:sp>
    </p:spTree>
    <p:extLst>
      <p:ext uri="{BB962C8B-B14F-4D97-AF65-F5344CB8AC3E}">
        <p14:creationId xmlns="" xmlns:p14="http://schemas.microsoft.com/office/powerpoint/2010/main" val="6093413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Slide Number Placeholder 7"/>
          <p:cNvSpPr txBox="1">
            <a:spLocks noGrp="1" noChangeArrowheads="1"/>
          </p:cNvSpPr>
          <p:nvPr/>
        </p:nvSpPr>
        <p:spPr bwMode="auto">
          <a:xfrm>
            <a:off x="3765916" y="9356206"/>
            <a:ext cx="2880995" cy="49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fld id="{DD6F7290-A4A6-447B-96EA-E92AA5512DA4}" type="slidenum">
              <a:rPr lang="en-GB" sz="1200">
                <a:solidFill>
                  <a:prstClr val="black"/>
                </a:solidFill>
              </a:rPr>
              <a:pPr algn="r" eaLnBrk="1" hangingPunct="1"/>
              <a:t>4</a:t>
            </a:fld>
            <a:endParaRPr lang="en-GB" sz="1200">
              <a:solidFill>
                <a:prstClr val="black"/>
              </a:solidFill>
            </a:endParaRPr>
          </a:p>
        </p:txBody>
      </p:sp>
      <p:sp>
        <p:nvSpPr>
          <p:cNvPr id="305155" name="Rectangle 7"/>
          <p:cNvSpPr txBox="1">
            <a:spLocks noGrp="1" noChangeArrowheads="1"/>
          </p:cNvSpPr>
          <p:nvPr/>
        </p:nvSpPr>
        <p:spPr bwMode="auto">
          <a:xfrm>
            <a:off x="3765916" y="9356206"/>
            <a:ext cx="2880995" cy="49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fld id="{9A3276E9-B5A7-4DF0-8E7D-EB8F43A31D39}" type="slidenum">
              <a:rPr lang="en-GB" sz="1200">
                <a:solidFill>
                  <a:srgbClr val="000000"/>
                </a:solidFill>
              </a:rPr>
              <a:pPr algn="r" eaLnBrk="1" hangingPunct="1"/>
              <a:t>4</a:t>
            </a:fld>
            <a:endParaRPr lang="en-GB" sz="1200">
              <a:solidFill>
                <a:srgbClr val="000000"/>
              </a:solidFill>
            </a:endParaRPr>
          </a:p>
        </p:txBody>
      </p:sp>
      <p:sp>
        <p:nvSpPr>
          <p:cNvPr id="305156" name="Rectangle 2"/>
          <p:cNvSpPr>
            <a:spLocks noGrp="1" noRot="1" noChangeAspect="1" noChangeArrowheads="1" noTextEdit="1"/>
          </p:cNvSpPr>
          <p:nvPr>
            <p:ph type="sldImg"/>
          </p:nvPr>
        </p:nvSpPr>
        <p:spPr>
          <a:ln/>
        </p:spPr>
      </p:sp>
      <p:sp>
        <p:nvSpPr>
          <p:cNvPr id="305157"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GB" smtClean="0">
                <a:latin typeface="Arial" pitchFamily="34" charset="0"/>
                <a:cs typeface="Arial" pitchFamily="34" charset="0"/>
              </a:rPr>
              <a:t>Indeed we have almost increased the number of deceased donor transplants by 50% - 3514 compared to 2381 in 2007-8.</a:t>
            </a:r>
          </a:p>
          <a:p>
            <a:pPr eaLnBrk="1" hangingPunct="1"/>
            <a:endParaRPr lang="en-GB" smtClean="0">
              <a:latin typeface="Arial" pitchFamily="34" charset="0"/>
              <a:cs typeface="Arial" pitchFamily="34" charset="0"/>
            </a:endParaRPr>
          </a:p>
          <a:p>
            <a:pPr eaLnBrk="1" hangingPunct="1"/>
            <a:r>
              <a:rPr lang="en-GB" smtClean="0">
                <a:latin typeface="Arial" pitchFamily="34" charset="0"/>
                <a:cs typeface="Arial" pitchFamily="34" charset="0"/>
              </a:rPr>
              <a:t>More transplants last year than ever before</a:t>
            </a:r>
          </a:p>
          <a:p>
            <a:pPr eaLnBrk="1" hangingPunct="1"/>
            <a:endParaRPr lang="en-GB" smtClean="0">
              <a:latin typeface="Arial" pitchFamily="34" charset="0"/>
              <a:cs typeface="Arial" pitchFamily="34" charset="0"/>
            </a:endParaRPr>
          </a:p>
          <a:p>
            <a:pPr eaLnBrk="1" hangingPunct="1"/>
            <a:r>
              <a:rPr lang="en-GB" smtClean="0">
                <a:latin typeface="Arial" pitchFamily="34" charset="0"/>
                <a:cs typeface="Arial" pitchFamily="34" charset="0"/>
              </a:rPr>
              <a:t>Falling numbers on the transplant waiting list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txBox="1">
            <a:spLocks noGrp="1" noChangeArrowheads="1"/>
          </p:cNvSpPr>
          <p:nvPr/>
        </p:nvSpPr>
        <p:spPr bwMode="auto">
          <a:xfrm>
            <a:off x="3765916" y="9356206"/>
            <a:ext cx="2880995" cy="49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fld id="{6C00E290-26BE-4CE3-9F45-F696AF95B0E1}" type="slidenum">
              <a:rPr lang="en-GB" sz="1200">
                <a:solidFill>
                  <a:srgbClr val="000000"/>
                </a:solidFill>
              </a:rPr>
              <a:pPr algn="r"/>
              <a:t>5</a:t>
            </a:fld>
            <a:endParaRPr lang="en-GB" sz="1200">
              <a:solidFill>
                <a:srgbClr val="000000"/>
              </a:solidFill>
            </a:endParaRPr>
          </a:p>
        </p:txBody>
      </p:sp>
      <p:sp>
        <p:nvSpPr>
          <p:cNvPr id="3696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6966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dirty="0" smtClean="0"/>
              <a:t>We have already seen some comparative international data so I will not dwell on them too long, save to say that raw deceased donor data does not tell the whole story.</a:t>
            </a:r>
          </a:p>
          <a:p>
            <a:pPr>
              <a:spcBef>
                <a:spcPct val="0"/>
              </a:spcBef>
            </a:pPr>
            <a:endParaRPr lang="en-GB" dirty="0" smtClean="0"/>
          </a:p>
          <a:p>
            <a:pPr>
              <a:spcBef>
                <a:spcPct val="0"/>
              </a:spcBef>
            </a:pPr>
            <a:r>
              <a:rPr lang="en-GB" dirty="0" smtClean="0"/>
              <a:t>Indeed one of the biggest questions facing us is not only why there is variation overall in the number of deceased donors, but also why there is so much variation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9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7997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dirty="0" smtClean="0"/>
              <a:t>When you compare this to DBD, we can say that for every 100 brain dead patients we get 45 donors, but for every 100 patients who die after treatment withdrawal, we get just 8 donors.</a:t>
            </a:r>
          </a:p>
          <a:p>
            <a:endParaRPr lang="en-GB" dirty="0" smtClean="0"/>
          </a:p>
          <a:p>
            <a:r>
              <a:rPr lang="en-GB" dirty="0" smtClean="0"/>
              <a:t>Put another way, for every family of a potential DBD donor approached, we get 2 organs, but we have to approach 2 DCD families to get one organ.</a:t>
            </a:r>
          </a:p>
          <a:p>
            <a:endParaRPr lang="en-GB" dirty="0" smtClean="0"/>
          </a:p>
          <a:p>
            <a:r>
              <a:rPr lang="en-GB" dirty="0" smtClean="0"/>
              <a:t>You must streamline the early stages.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78947"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dirty="0" smtClean="0"/>
              <a:t>But I warn you, DCD is resource intensive, as shown by this step chart of potential DCD donors</a:t>
            </a:r>
          </a:p>
          <a:p>
            <a:endParaRPr lang="en-GB" dirty="0" smtClean="0"/>
          </a:p>
          <a:p>
            <a:r>
              <a:rPr lang="en-GB" dirty="0" smtClean="0"/>
              <a:t>A third of potential DCD donors are lost because they have a medical contraindication to donation</a:t>
            </a:r>
          </a:p>
          <a:p>
            <a:endParaRPr lang="en-GB" dirty="0" smtClean="0"/>
          </a:p>
          <a:p>
            <a:r>
              <a:rPr lang="en-GB" dirty="0" smtClean="0"/>
              <a:t>The families of those who remain are not approached on 50% of occasions</a:t>
            </a:r>
          </a:p>
          <a:p>
            <a:endParaRPr lang="en-GB" dirty="0" smtClean="0"/>
          </a:p>
          <a:p>
            <a:r>
              <a:rPr lang="en-GB" dirty="0" smtClean="0"/>
              <a:t>Half of the families who are approached say no in the UK</a:t>
            </a:r>
          </a:p>
          <a:p>
            <a:endParaRPr lang="en-GB" dirty="0" smtClean="0"/>
          </a:p>
          <a:p>
            <a:r>
              <a:rPr lang="en-GB" dirty="0" smtClean="0"/>
              <a:t>And half of the consented DCD donors do not proceed because the time from WLST to </a:t>
            </a:r>
            <a:r>
              <a:rPr lang="en-GB" dirty="0" err="1" smtClean="0"/>
              <a:t>asystole</a:t>
            </a:r>
            <a:r>
              <a:rPr lang="en-GB" dirty="0" smtClean="0"/>
              <a:t> is too long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altLang="en-US" dirty="0" smtClean="0"/>
              <a:t>‘</a:t>
            </a:r>
            <a:r>
              <a:rPr lang="en-GB" altLang="en-US" b="1" dirty="0" smtClean="0"/>
              <a:t>The Past’ </a:t>
            </a:r>
            <a:r>
              <a:rPr lang="en-GB" altLang="en-US" dirty="0" smtClean="0"/>
              <a:t>represented families’ prior knowledge, experience, attitudes, beliefs and intentions that may have influenced the donation decision;</a:t>
            </a:r>
          </a:p>
          <a:p>
            <a:pPr eaLnBrk="1" hangingPunct="1">
              <a:spcBef>
                <a:spcPct val="0"/>
              </a:spcBef>
            </a:pPr>
            <a:r>
              <a:rPr lang="en-GB" altLang="en-US" dirty="0" smtClean="0"/>
              <a:t> </a:t>
            </a:r>
          </a:p>
          <a:p>
            <a:pPr eaLnBrk="1" hangingPunct="1">
              <a:spcBef>
                <a:spcPct val="0"/>
              </a:spcBef>
            </a:pPr>
            <a:r>
              <a:rPr lang="en-GB" altLang="en-US" b="1" dirty="0" smtClean="0"/>
              <a:t>‘The Present’ </a:t>
            </a:r>
            <a:r>
              <a:rPr lang="en-GB" altLang="en-US" dirty="0" smtClean="0"/>
              <a:t>incorporated influences concerning the moment in time when bereaved families experienced the potential for organ donation; </a:t>
            </a:r>
          </a:p>
          <a:p>
            <a:pPr eaLnBrk="1" hangingPunct="1">
              <a:spcBef>
                <a:spcPct val="0"/>
              </a:spcBef>
            </a:pPr>
            <a:endParaRPr lang="en-GB" altLang="en-US" dirty="0" smtClean="0"/>
          </a:p>
          <a:p>
            <a:pPr eaLnBrk="1" hangingPunct="1">
              <a:spcBef>
                <a:spcPct val="0"/>
              </a:spcBef>
            </a:pPr>
            <a:r>
              <a:rPr lang="en-GB" altLang="en-US" b="1" dirty="0" smtClean="0"/>
              <a:t>‘The Future’ </a:t>
            </a:r>
            <a:r>
              <a:rPr lang="en-GB" altLang="en-US" dirty="0" smtClean="0"/>
              <a:t>corresponded to influences based on perceived expectations and outcomes arising from the donation decision. </a:t>
            </a:r>
          </a:p>
          <a:p>
            <a:pPr eaLnBrk="1" hangingPunct="1">
              <a:spcBef>
                <a:spcPct val="0"/>
              </a:spcBef>
            </a:pPr>
            <a:endParaRPr lang="en-GB" altLang="en-US" dirty="0" smtClean="0"/>
          </a:p>
          <a:p>
            <a:pPr eaLnBrk="1" hangingPunct="1">
              <a:spcBef>
                <a:spcPct val="0"/>
              </a:spcBef>
            </a:pPr>
            <a:r>
              <a:rPr lang="en-GB" altLang="en-US" dirty="0" smtClean="0"/>
              <a:t>This framework, we believe, provided a unique lens through which to capture the factors that appeared to provide the context for the impact of the donation request and the donation. </a:t>
            </a:r>
          </a:p>
          <a:p>
            <a:pPr eaLnBrk="1" hangingPunct="1">
              <a:spcBef>
                <a:spcPct val="0"/>
              </a:spcBef>
            </a:pPr>
            <a:endParaRPr lang="en-GB" altLang="en-US" dirty="0" smtClean="0"/>
          </a:p>
          <a:p>
            <a:pPr eaLnBrk="1" hangingPunct="1">
              <a:spcBef>
                <a:spcPct val="0"/>
              </a:spcBef>
            </a:pPr>
            <a:r>
              <a:rPr lang="en-GB" altLang="en-US" dirty="0" smtClean="0"/>
              <a:t>So what were these factors:</a:t>
            </a:r>
          </a:p>
          <a:p>
            <a:pPr eaLnBrk="1" hangingPunct="1">
              <a:spcBef>
                <a:spcPct val="0"/>
              </a:spcBef>
            </a:pPr>
            <a:endParaRPr lang="en-GB" altLang="en-US" dirty="0" smtClean="0"/>
          </a:p>
          <a:p>
            <a:pPr eaLnBrk="1" hangingPunct="1">
              <a:spcBef>
                <a:spcPct val="0"/>
              </a:spcBef>
            </a:pPr>
            <a:endParaRPr lang="en-US" altLang="en-US" dirty="0"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8B43AF-D1F7-46FA-86C6-FD64E32C7A2D}" type="slidenum">
              <a:rPr lang="en-GB" altLang="en-US" smtClean="0">
                <a:latin typeface="Arial" pitchFamily="34" charset="0"/>
              </a:rPr>
              <a:pPr/>
              <a:t>8</a:t>
            </a:fld>
            <a:endParaRPr lang="en-GB"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altLang="en-US" dirty="0" smtClean="0"/>
              <a:t>Looking at the past we identified two main categories that set the parameters for the reaction to the donation these were the will of the deceased and the predisposition of the family members.  The will of the deceased was comprised of three themes ....</a:t>
            </a:r>
          </a:p>
          <a:p>
            <a:endParaRPr lang="en-GB" altLang="en-US" dirty="0" smtClean="0"/>
          </a:p>
          <a:p>
            <a:r>
              <a:rPr lang="en-GB" altLang="en-US" dirty="0" smtClean="0"/>
              <a:t>Predisposition of family members was supported by ....    </a:t>
            </a:r>
            <a:endParaRPr lang="en-GB" dirty="0"/>
          </a:p>
        </p:txBody>
      </p:sp>
      <p:sp>
        <p:nvSpPr>
          <p:cNvPr id="4" name="Slide Number Placeholder 3"/>
          <p:cNvSpPr>
            <a:spLocks noGrp="1"/>
          </p:cNvSpPr>
          <p:nvPr>
            <p:ph type="sldNum" sz="quarter" idx="10"/>
          </p:nvPr>
        </p:nvSpPr>
        <p:spPr/>
        <p:txBody>
          <a:bodyPr/>
          <a:lstStyle/>
          <a:p>
            <a:fld id="{02AF9150-1904-3A46-AA99-073FDB064D03}"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Integration of the present produced four categories: Intra/interpersonal determinants, comprehending the situation, patient and family care and  issues concerning the donation discussion.  </a:t>
            </a:r>
            <a:endParaRPr lang="en-GB" dirty="0"/>
          </a:p>
        </p:txBody>
      </p:sp>
      <p:sp>
        <p:nvSpPr>
          <p:cNvPr id="4" name="Slide Number Placeholder 3"/>
          <p:cNvSpPr>
            <a:spLocks noGrp="1"/>
          </p:cNvSpPr>
          <p:nvPr>
            <p:ph type="sldNum" sz="quarter" idx="10"/>
          </p:nvPr>
        </p:nvSpPr>
        <p:spPr/>
        <p:txBody>
          <a:bodyPr/>
          <a:lstStyle/>
          <a:p>
            <a:fld id="{02AF9150-1904-3A46-AA99-073FDB064D03}"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future concerned three broad categories of transcendence, hopes and expectations and giving meaning to life.   </a:t>
            </a:r>
            <a:endParaRPr lang="en-GB" dirty="0"/>
          </a:p>
        </p:txBody>
      </p:sp>
      <p:sp>
        <p:nvSpPr>
          <p:cNvPr id="4" name="Slide Number Placeholder 3"/>
          <p:cNvSpPr>
            <a:spLocks noGrp="1"/>
          </p:cNvSpPr>
          <p:nvPr>
            <p:ph type="sldNum" sz="quarter" idx="10"/>
          </p:nvPr>
        </p:nvSpPr>
        <p:spPr/>
        <p:txBody>
          <a:bodyPr/>
          <a:lstStyle/>
          <a:p>
            <a:fld id="{02AF9150-1904-3A46-AA99-073FDB064D03}"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altLang="en-US" b="1" smtClean="0"/>
              <a:t>Re: information </a:t>
            </a:r>
            <a:r>
              <a:rPr lang="en-GB" altLang="en-US" smtClean="0"/>
              <a:t>- the need for regular updates from the SN-OD was an identified area for improvement. </a:t>
            </a:r>
          </a:p>
          <a:p>
            <a:pPr eaLnBrk="1" hangingPunct="1">
              <a:spcBef>
                <a:spcPct val="0"/>
              </a:spcBef>
            </a:pPr>
            <a:endParaRPr lang="en-GB" alt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CDA8E7-2735-4F8A-8985-C871EE40895A}" type="slidenum">
              <a:rPr lang="en-GB" altLang="en-US" smtClean="0">
                <a:latin typeface="Arial" pitchFamily="34" charset="0"/>
              </a:rPr>
              <a:pPr/>
              <a:t>12</a:t>
            </a:fld>
            <a:endParaRPr lang="en-GB"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76313" y="2130425"/>
            <a:ext cx="7772400" cy="1470025"/>
          </a:xfrm>
        </p:spPr>
        <p:txBody>
          <a:bodyPr/>
          <a:lstStyle>
            <a:lvl1pPr algn="r">
              <a:defRPr b="1">
                <a:solidFill>
                  <a:schemeClr val="bg1"/>
                </a:solidFill>
              </a:defRPr>
            </a:lvl1pPr>
          </a:lstStyle>
          <a:p>
            <a:pPr lvl="0"/>
            <a:r>
              <a:rPr lang="en-GB" altLang="en-US" noProof="0" smtClean="0"/>
              <a:t>Click to edit Master title style</a:t>
            </a:r>
          </a:p>
        </p:txBody>
      </p:sp>
      <p:sp>
        <p:nvSpPr>
          <p:cNvPr id="4099" name="Rectangle 3"/>
          <p:cNvSpPr>
            <a:spLocks noGrp="1" noChangeArrowheads="1"/>
          </p:cNvSpPr>
          <p:nvPr>
            <p:ph type="subTitle" idx="1"/>
          </p:nvPr>
        </p:nvSpPr>
        <p:spPr>
          <a:xfrm>
            <a:off x="2347913" y="3886200"/>
            <a:ext cx="6400800" cy="1752600"/>
          </a:xfrm>
        </p:spPr>
        <p:txBody>
          <a:bodyPr/>
          <a:lstStyle>
            <a:lvl1pPr marL="0" indent="0" algn="r">
              <a:buFontTx/>
              <a:buNone/>
              <a:defRPr>
                <a:solidFill>
                  <a:schemeClr val="bg1"/>
                </a:solidFill>
                <a:latin typeface="Rockwell" pitchFamily="18" charset="0"/>
              </a:defRPr>
            </a:lvl1pPr>
          </a:lstStyle>
          <a:p>
            <a:pPr lvl="0"/>
            <a:r>
              <a:rPr lang="en-GB" alt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250116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3688" y="990600"/>
            <a:ext cx="2105025" cy="54625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3850" y="990600"/>
            <a:ext cx="6167438" cy="5462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975775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solidFill>
            <a:schemeClr val="bg1">
              <a:lumMod val="95000"/>
            </a:schemeClr>
          </a:solidFill>
          <a:ln>
            <a:solidFill>
              <a:schemeClr val="accent6"/>
            </a:solid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0" y="6272213"/>
            <a:ext cx="9144000" cy="612775"/>
          </a:xfrm>
          <a:prstGeom prst="rect">
            <a:avLst/>
          </a:prstGeom>
        </p:spPr>
        <p:txBody>
          <a:bodyPr/>
          <a:lstStyle>
            <a:lvl1pPr>
              <a:defRPr/>
            </a:lvl1pPr>
          </a:lstStyle>
          <a:p>
            <a:pPr defTabSz="457200"/>
            <a:r>
              <a:rPr lang="en-GB">
                <a:solidFill>
                  <a:srgbClr val="FFFFFF"/>
                </a:solidFill>
                <a:latin typeface="Arial" pitchFamily="34" charset="0"/>
              </a:rPr>
              <a:t>Norwegian visit, September 2014</a:t>
            </a:r>
          </a:p>
        </p:txBody>
      </p:sp>
    </p:spTree>
    <p:extLst>
      <p:ext uri="{BB962C8B-B14F-4D97-AF65-F5344CB8AC3E}">
        <p14:creationId xmlns:p14="http://schemas.microsoft.com/office/powerpoint/2010/main" xmlns="" val="25153745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0" y="6272213"/>
            <a:ext cx="9144000" cy="612775"/>
          </a:xfrm>
          <a:prstGeom prst="rect">
            <a:avLst/>
          </a:prstGeom>
        </p:spPr>
        <p:txBody>
          <a:bodyPr/>
          <a:lstStyle>
            <a:lvl1pPr>
              <a:defRPr/>
            </a:lvl1pPr>
          </a:lstStyle>
          <a:p>
            <a:pPr defTabSz="457200"/>
            <a:r>
              <a:rPr lang="en-GB">
                <a:solidFill>
                  <a:srgbClr val="FFFFFF"/>
                </a:solidFill>
                <a:latin typeface="Arial" pitchFamily="34" charset="0"/>
              </a:rPr>
              <a:t>Norwegian visit, September 2014</a:t>
            </a:r>
          </a:p>
        </p:txBody>
      </p:sp>
    </p:spTree>
    <p:extLst>
      <p:ext uri="{BB962C8B-B14F-4D97-AF65-F5344CB8AC3E}">
        <p14:creationId xmlns:p14="http://schemas.microsoft.com/office/powerpoint/2010/main" xmlns="" val="3777148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Content Placeholder 3"/>
          <p:cNvSpPr>
            <a:spLocks noGrp="1"/>
          </p:cNvSpPr>
          <p:nvPr>
            <p:ph sz="half" idx="2"/>
          </p:nvPr>
        </p:nvSpPr>
        <p:spPr>
          <a:xfrm>
            <a:off x="3892096" y="1873477"/>
            <a:ext cx="4308475" cy="4280580"/>
          </a:xfrm>
          <a:solidFill>
            <a:schemeClr val="bg1">
              <a:lumMod val="95000"/>
            </a:schemeClr>
          </a:solidFill>
          <a:ln>
            <a:solidFill>
              <a:schemeClr val="accent6"/>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443961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Content Placeholder 3"/>
          <p:cNvSpPr>
            <a:spLocks noGrp="1"/>
          </p:cNvSpPr>
          <p:nvPr>
            <p:ph sz="half" idx="2"/>
          </p:nvPr>
        </p:nvSpPr>
        <p:spPr>
          <a:xfrm>
            <a:off x="481239" y="1771877"/>
            <a:ext cx="4308475" cy="4599894"/>
          </a:xfrm>
          <a:solidFill>
            <a:schemeClr val="bg1">
              <a:lumMod val="95000"/>
            </a:schemeClr>
          </a:solidFill>
          <a:ln>
            <a:solidFill>
              <a:schemeClr val="accent6"/>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316156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3034906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xmlns="" val="1959395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745969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3611129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3850" y="2132013"/>
            <a:ext cx="4135438"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1688" y="2132013"/>
            <a:ext cx="4137025"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00917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556116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4162799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499310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152603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486201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990600"/>
            <a:ext cx="8424863"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323850" y="2132013"/>
            <a:ext cx="8424863" cy="4321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Rockwell" pitchFamily="18" charset="0"/>
        </a:defRPr>
      </a:lvl2pPr>
      <a:lvl3pPr algn="l" rtl="0" fontAlgn="base">
        <a:spcBef>
          <a:spcPct val="0"/>
        </a:spcBef>
        <a:spcAft>
          <a:spcPct val="0"/>
        </a:spcAft>
        <a:defRPr sz="3600">
          <a:solidFill>
            <a:schemeClr val="tx2"/>
          </a:solidFill>
          <a:latin typeface="Rockwell" pitchFamily="18" charset="0"/>
        </a:defRPr>
      </a:lvl3pPr>
      <a:lvl4pPr algn="l" rtl="0" fontAlgn="base">
        <a:spcBef>
          <a:spcPct val="0"/>
        </a:spcBef>
        <a:spcAft>
          <a:spcPct val="0"/>
        </a:spcAft>
        <a:defRPr sz="3600">
          <a:solidFill>
            <a:schemeClr val="tx2"/>
          </a:solidFill>
          <a:latin typeface="Rockwell" pitchFamily="18" charset="0"/>
        </a:defRPr>
      </a:lvl4pPr>
      <a:lvl5pPr algn="l" rtl="0" fontAlgn="base">
        <a:spcBef>
          <a:spcPct val="0"/>
        </a:spcBef>
        <a:spcAft>
          <a:spcPct val="0"/>
        </a:spcAft>
        <a:defRPr sz="3600">
          <a:solidFill>
            <a:schemeClr val="tx2"/>
          </a:solidFill>
          <a:latin typeface="Rockwell"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bwMode="auto">
          <a:xfrm>
            <a:off x="457200" y="15875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19865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rgbClr val="F8F8F8"/>
                </a:solidFill>
              </a14:hiddenFill>
            </a:ext>
            <a:ext uri="{91240B29-F687-4F45-9708-019B960494DF}">
              <a14:hiddenLine xmlns:a14="http://schemas.microsoft.com/office/drawing/2010/main" xmlns="" w="28575">
                <a:solidFill>
                  <a:schemeClr val="accent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pic>
        <p:nvPicPr>
          <p:cNvPr id="198661" name="Picture 3" descr="C:\Users\mflynn\AppData\Local\Microsoft\Windows\Temporary Internet Files\Content.Outlook\PHS90KVA\RGB-NHS BT.png"/>
          <p:cNvPicPr>
            <a:picLocks noChangeAspect="1" noChangeArrowheads="1"/>
          </p:cNvPicPr>
          <p:nvPr userDrawn="1"/>
        </p:nvPicPr>
        <p:blipFill>
          <a:blip r:embed="rId8" cstate="print">
            <a:extLst>
              <a:ext uri="{28A0092B-C50C-407E-A947-70E740481C1C}">
                <a14:useLocalDpi xmlns:a14="http://schemas.microsoft.com/office/drawing/2010/main" xmlns="" val="0"/>
              </a:ext>
            </a:extLst>
          </a:blip>
          <a:srcRect/>
          <a:stretch>
            <a:fillRect/>
          </a:stretch>
        </p:blipFill>
        <p:spPr bwMode="auto">
          <a:xfrm>
            <a:off x="7242175" y="122238"/>
            <a:ext cx="1793875" cy="427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909733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ctr" rtl="0" fontAlgn="base">
        <a:spcBef>
          <a:spcPct val="0"/>
        </a:spcBef>
        <a:spcAft>
          <a:spcPct val="0"/>
        </a:spcAft>
        <a:defRPr sz="3200">
          <a:solidFill>
            <a:schemeClr val="accent2"/>
          </a:solidFill>
          <a:latin typeface="+mj-lt"/>
          <a:ea typeface="+mj-ea"/>
          <a:cs typeface="+mj-cs"/>
        </a:defRPr>
      </a:lvl1pPr>
      <a:lvl2pPr algn="ctr" rtl="0" fontAlgn="base">
        <a:spcBef>
          <a:spcPct val="0"/>
        </a:spcBef>
        <a:spcAft>
          <a:spcPct val="0"/>
        </a:spcAft>
        <a:defRPr sz="3200">
          <a:solidFill>
            <a:schemeClr val="accent2"/>
          </a:solidFill>
          <a:latin typeface="Calibri" pitchFamily="34" charset="0"/>
          <a:cs typeface="Arial" pitchFamily="34" charset="0"/>
        </a:defRPr>
      </a:lvl2pPr>
      <a:lvl3pPr algn="ctr" rtl="0" fontAlgn="base">
        <a:spcBef>
          <a:spcPct val="0"/>
        </a:spcBef>
        <a:spcAft>
          <a:spcPct val="0"/>
        </a:spcAft>
        <a:defRPr sz="3200">
          <a:solidFill>
            <a:schemeClr val="accent2"/>
          </a:solidFill>
          <a:latin typeface="Calibri" pitchFamily="34" charset="0"/>
          <a:cs typeface="Arial" pitchFamily="34" charset="0"/>
        </a:defRPr>
      </a:lvl3pPr>
      <a:lvl4pPr algn="ctr" rtl="0" fontAlgn="base">
        <a:spcBef>
          <a:spcPct val="0"/>
        </a:spcBef>
        <a:spcAft>
          <a:spcPct val="0"/>
        </a:spcAft>
        <a:defRPr sz="3200">
          <a:solidFill>
            <a:schemeClr val="accent2"/>
          </a:solidFill>
          <a:latin typeface="Calibri" pitchFamily="34" charset="0"/>
          <a:cs typeface="Arial" pitchFamily="34" charset="0"/>
        </a:defRPr>
      </a:lvl4pPr>
      <a:lvl5pPr algn="ctr" rtl="0" fontAlgn="base">
        <a:spcBef>
          <a:spcPct val="0"/>
        </a:spcBef>
        <a:spcAft>
          <a:spcPct val="0"/>
        </a:spcAft>
        <a:defRPr sz="3200">
          <a:solidFill>
            <a:schemeClr val="accent2"/>
          </a:solidFill>
          <a:latin typeface="Calibri" pitchFamily="34" charset="0"/>
          <a:cs typeface="Arial" pitchFamily="34" charset="0"/>
        </a:defRPr>
      </a:lvl5pPr>
      <a:lvl6pPr marL="457200" algn="ctr" rtl="0" fontAlgn="base">
        <a:spcBef>
          <a:spcPct val="0"/>
        </a:spcBef>
        <a:spcAft>
          <a:spcPct val="0"/>
        </a:spcAft>
        <a:defRPr sz="3200">
          <a:solidFill>
            <a:schemeClr val="accent2"/>
          </a:solidFill>
          <a:latin typeface="Calibri" pitchFamily="34" charset="0"/>
          <a:cs typeface="Arial" pitchFamily="34" charset="0"/>
        </a:defRPr>
      </a:lvl6pPr>
      <a:lvl7pPr marL="914400" algn="ctr" rtl="0" fontAlgn="base">
        <a:spcBef>
          <a:spcPct val="0"/>
        </a:spcBef>
        <a:spcAft>
          <a:spcPct val="0"/>
        </a:spcAft>
        <a:defRPr sz="3200">
          <a:solidFill>
            <a:schemeClr val="accent2"/>
          </a:solidFill>
          <a:latin typeface="Calibri" pitchFamily="34" charset="0"/>
          <a:cs typeface="Arial" pitchFamily="34" charset="0"/>
        </a:defRPr>
      </a:lvl7pPr>
      <a:lvl8pPr marL="1371600" algn="ctr" rtl="0" fontAlgn="base">
        <a:spcBef>
          <a:spcPct val="0"/>
        </a:spcBef>
        <a:spcAft>
          <a:spcPct val="0"/>
        </a:spcAft>
        <a:defRPr sz="3200">
          <a:solidFill>
            <a:schemeClr val="accent2"/>
          </a:solidFill>
          <a:latin typeface="Calibri" pitchFamily="34" charset="0"/>
          <a:cs typeface="Arial" pitchFamily="34" charset="0"/>
        </a:defRPr>
      </a:lvl8pPr>
      <a:lvl9pPr marL="1828800" algn="ctr" rtl="0" fontAlgn="base">
        <a:spcBef>
          <a:spcPct val="0"/>
        </a:spcBef>
        <a:spcAft>
          <a:spcPct val="0"/>
        </a:spcAft>
        <a:defRPr sz="3200">
          <a:solidFill>
            <a:schemeClr val="accent2"/>
          </a:solidFill>
          <a:latin typeface="Calibri" pitchFamily="34" charset="0"/>
          <a:cs typeface="Arial" pitchFamily="34"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accent2"/>
          </a:solidFill>
          <a:latin typeface="+mn-lt"/>
          <a:cs typeface="+mn-cs"/>
        </a:defRPr>
      </a:lvl2pPr>
      <a:lvl3pPr marL="1143000" indent="-228600" algn="l" rtl="0" fontAlgn="base">
        <a:spcBef>
          <a:spcPct val="20000"/>
        </a:spcBef>
        <a:spcAft>
          <a:spcPct val="0"/>
        </a:spcAft>
        <a:buChar char="•"/>
        <a:defRPr sz="2000">
          <a:solidFill>
            <a:schemeClr val="tx1"/>
          </a:solidFill>
          <a:latin typeface="+mn-lt"/>
          <a:cs typeface="+mn-cs"/>
        </a:defRPr>
      </a:lvl3pPr>
      <a:lvl4pPr marL="1600200" indent="-228600" algn="l" rtl="0" fontAlgn="base">
        <a:spcBef>
          <a:spcPct val="20000"/>
        </a:spcBef>
        <a:spcAft>
          <a:spcPct val="0"/>
        </a:spcAft>
        <a:buChar char="–"/>
        <a:defRPr sz="1800">
          <a:solidFill>
            <a:schemeClr val="tx1"/>
          </a:solidFill>
          <a:latin typeface="+mn-lt"/>
          <a:cs typeface="+mn-cs"/>
        </a:defRPr>
      </a:lvl4pPr>
      <a:lvl5pPr marL="2057400" indent="-228600" algn="l" rtl="0" fontAlgn="base">
        <a:spcBef>
          <a:spcPct val="20000"/>
        </a:spcBef>
        <a:spcAft>
          <a:spcPct val="0"/>
        </a:spcAft>
        <a:buChar char="»"/>
        <a:defRPr sz="1800">
          <a:solidFill>
            <a:schemeClr val="tx1"/>
          </a:solidFill>
          <a:latin typeface="+mn-lt"/>
          <a:cs typeface="+mn-cs"/>
        </a:defRPr>
      </a:lvl5pPr>
      <a:lvl6pPr marL="2514600" indent="-228600" algn="l" rtl="0" fontAlgn="base">
        <a:spcBef>
          <a:spcPct val="20000"/>
        </a:spcBef>
        <a:spcAft>
          <a:spcPct val="0"/>
        </a:spcAft>
        <a:buChar char="»"/>
        <a:defRPr sz="1600">
          <a:solidFill>
            <a:schemeClr val="tx1"/>
          </a:solidFill>
          <a:latin typeface="+mn-lt"/>
          <a:cs typeface="+mn-cs"/>
        </a:defRPr>
      </a:lvl6pPr>
      <a:lvl7pPr marL="2971800" indent="-228600" algn="l" rtl="0" fontAlgn="base">
        <a:spcBef>
          <a:spcPct val="20000"/>
        </a:spcBef>
        <a:spcAft>
          <a:spcPct val="0"/>
        </a:spcAft>
        <a:buChar char="»"/>
        <a:defRPr sz="1600">
          <a:solidFill>
            <a:schemeClr val="tx1"/>
          </a:solidFill>
          <a:latin typeface="+mn-lt"/>
          <a:cs typeface="+mn-cs"/>
        </a:defRPr>
      </a:lvl7pPr>
      <a:lvl8pPr marL="3429000" indent="-228600" algn="l" rtl="0" fontAlgn="base">
        <a:spcBef>
          <a:spcPct val="20000"/>
        </a:spcBef>
        <a:spcAft>
          <a:spcPct val="0"/>
        </a:spcAft>
        <a:buChar char="»"/>
        <a:defRPr sz="1600">
          <a:solidFill>
            <a:schemeClr val="tx1"/>
          </a:solidFill>
          <a:latin typeface="+mn-lt"/>
          <a:cs typeface="+mn-cs"/>
        </a:defRPr>
      </a:lvl8pPr>
      <a:lvl9pPr marL="3886200" indent="-228600" algn="l"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576" y="1340768"/>
            <a:ext cx="8136904" cy="2376264"/>
          </a:xfrm>
        </p:spPr>
        <p:txBody>
          <a:bodyPr/>
          <a:lstStyle/>
          <a:p>
            <a:r>
              <a:rPr lang="en-GB" dirty="0" smtClean="0"/>
              <a:t/>
            </a:r>
            <a:br>
              <a:rPr lang="en-GB" dirty="0" smtClean="0"/>
            </a:br>
            <a:r>
              <a:rPr lang="en-GB" dirty="0" smtClean="0"/>
              <a:t>The great organ deficit a </a:t>
            </a:r>
            <a:br>
              <a:rPr lang="en-GB" dirty="0" smtClean="0"/>
            </a:br>
            <a:r>
              <a:rPr lang="en-GB" dirty="0" smtClean="0"/>
              <a:t>21</a:t>
            </a:r>
            <a:r>
              <a:rPr lang="en-GB" baseline="30000" dirty="0" smtClean="0"/>
              <a:t>st</a:t>
            </a:r>
            <a:r>
              <a:rPr lang="en-GB" dirty="0" smtClean="0"/>
              <a:t> century problem: </a:t>
            </a:r>
            <a:br>
              <a:rPr lang="en-GB" dirty="0" smtClean="0"/>
            </a:br>
            <a:r>
              <a:rPr lang="en-GB" dirty="0" smtClean="0"/>
              <a:t>What you can do to help</a:t>
            </a:r>
            <a:endParaRPr lang="en-US" altLang="en-US" dirty="0">
              <a:effectLst>
                <a:outerShdw blurRad="38100" dist="38100" dir="2700000" algn="tl">
                  <a:srgbClr val="000000">
                    <a:alpha val="43137"/>
                  </a:srgbClr>
                </a:outerShdw>
              </a:effectLst>
            </a:endParaRPr>
          </a:p>
        </p:txBody>
      </p:sp>
      <p:sp>
        <p:nvSpPr>
          <p:cNvPr id="2051" name="Rectangle 3"/>
          <p:cNvSpPr>
            <a:spLocks noGrp="1" noChangeArrowheads="1"/>
          </p:cNvSpPr>
          <p:nvPr>
            <p:ph type="subTitle" idx="1"/>
          </p:nvPr>
        </p:nvSpPr>
        <p:spPr>
          <a:xfrm>
            <a:off x="2411760" y="4221088"/>
            <a:ext cx="6400800" cy="1752600"/>
          </a:xfrm>
        </p:spPr>
        <p:txBody>
          <a:bodyPr/>
          <a:lstStyle/>
          <a:p>
            <a:r>
              <a:rPr lang="en-US" altLang="en-US" sz="2400" dirty="0" smtClean="0">
                <a:effectLst>
                  <a:outerShdw blurRad="38100" dist="38100" dir="2700000" algn="tl">
                    <a:srgbClr val="000000">
                      <a:alpha val="43137"/>
                    </a:srgbClr>
                  </a:outerShdw>
                </a:effectLst>
              </a:rPr>
              <a:t>06 July 2016</a:t>
            </a:r>
          </a:p>
          <a:p>
            <a:r>
              <a:rPr lang="en-US" altLang="en-US" sz="2400" dirty="0" smtClean="0">
                <a:effectLst>
                  <a:outerShdw blurRad="38100" dist="38100" dir="2700000" algn="tl">
                    <a:srgbClr val="000000">
                      <a:alpha val="43137"/>
                    </a:srgbClr>
                  </a:outerShdw>
                </a:effectLst>
              </a:rPr>
              <a:t>Professor Magi Sque</a:t>
            </a:r>
            <a:endParaRPr lang="en-US" altLang="en-US" sz="2400" dirty="0">
              <a:effectLst>
                <a:outerShdw blurRad="38100" dist="38100" dir="2700000" algn="tl">
                  <a:srgbClr val="000000">
                    <a:alpha val="43137"/>
                  </a:srgbClr>
                </a:outerShdw>
              </a:effectLst>
            </a:endParaRPr>
          </a:p>
        </p:txBody>
      </p:sp>
      <p:sp>
        <p:nvSpPr>
          <p:cNvPr id="2" name="TextBox 1"/>
          <p:cNvSpPr txBox="1"/>
          <p:nvPr/>
        </p:nvSpPr>
        <p:spPr>
          <a:xfrm>
            <a:off x="5148064" y="6237311"/>
            <a:ext cx="3888432" cy="415498"/>
          </a:xfrm>
          <a:prstGeom prst="rect">
            <a:avLst/>
          </a:prstGeom>
          <a:noFill/>
        </p:spPr>
        <p:txBody>
          <a:bodyPr wrap="square" rtlCol="0">
            <a:spAutoFit/>
          </a:bodyPr>
          <a:lstStyle/>
          <a:p>
            <a:r>
              <a:rPr lang="en-GB" sz="2100" dirty="0" smtClean="0">
                <a:solidFill>
                  <a:schemeClr val="bg1"/>
                </a:solidFill>
                <a:latin typeface="+mj-lt"/>
              </a:rPr>
              <a:t>The University of Opportunity </a:t>
            </a:r>
            <a:endParaRPr lang="en-GB" sz="2100" dirty="0">
              <a:solidFill>
                <a:schemeClr val="bg1"/>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620688"/>
            <a:ext cx="8229600" cy="1143000"/>
          </a:xfrm>
        </p:spPr>
        <p:txBody>
          <a:bodyPr/>
          <a:lstStyle/>
          <a:p>
            <a:pPr eaLnBrk="1" hangingPunct="1">
              <a:defRPr/>
            </a:pPr>
            <a:r>
              <a:rPr lang="en-US" sz="3200" b="1" dirty="0" smtClean="0">
                <a:solidFill>
                  <a:schemeClr val="accent2">
                    <a:lumMod val="75000"/>
                  </a:schemeClr>
                </a:solidFill>
                <a:effectLst>
                  <a:outerShdw blurRad="38100" dist="38100" dir="2700000" algn="tl">
                    <a:srgbClr val="000000">
                      <a:alpha val="43137"/>
                    </a:srgbClr>
                  </a:outerShdw>
                </a:effectLst>
              </a:rPr>
              <a:t>The Present</a:t>
            </a:r>
          </a:p>
        </p:txBody>
      </p:sp>
      <p:sp>
        <p:nvSpPr>
          <p:cNvPr id="34819" name="Rectangle 3"/>
          <p:cNvSpPr>
            <a:spLocks noGrp="1" noChangeArrowheads="1"/>
          </p:cNvSpPr>
          <p:nvPr>
            <p:ph type="body" idx="1"/>
          </p:nvPr>
        </p:nvSpPr>
        <p:spPr>
          <a:xfrm>
            <a:off x="395288" y="2060575"/>
            <a:ext cx="8424862" cy="4392613"/>
          </a:xfrm>
        </p:spPr>
        <p:txBody>
          <a:bodyPr/>
          <a:lstStyle/>
          <a:p>
            <a:pPr>
              <a:buFontTx/>
              <a:buNone/>
            </a:pPr>
            <a:r>
              <a:rPr lang="en-GB" dirty="0" smtClean="0"/>
              <a:t>                  </a:t>
            </a:r>
          </a:p>
        </p:txBody>
      </p:sp>
      <p:sp>
        <p:nvSpPr>
          <p:cNvPr id="29700" name="AutoShape 4"/>
          <p:cNvSpPr>
            <a:spLocks noChangeArrowheads="1"/>
          </p:cNvSpPr>
          <p:nvPr/>
        </p:nvSpPr>
        <p:spPr bwMode="auto">
          <a:xfrm>
            <a:off x="2124075" y="2852738"/>
            <a:ext cx="2303463" cy="647700"/>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00B050">
                <a:alpha val="50000"/>
              </a:srgbClr>
            </a:outerShdw>
          </a:effectLst>
        </p:spPr>
        <p:txBody>
          <a:bodyPr/>
          <a:lstStyle/>
          <a:p>
            <a:pPr>
              <a:spcAft>
                <a:spcPts val="1000"/>
              </a:spcAft>
              <a:defRPr/>
            </a:pPr>
            <a:r>
              <a:rPr lang="en-US" b="1" dirty="0">
                <a:solidFill>
                  <a:srgbClr val="002060"/>
                </a:solidFill>
                <a:latin typeface="Helvetica" pitchFamily="34" charset="0"/>
                <a:cs typeface="+mn-cs"/>
              </a:rPr>
              <a:t>Intra/interpersonal determinants</a:t>
            </a:r>
          </a:p>
        </p:txBody>
      </p:sp>
      <p:sp>
        <p:nvSpPr>
          <p:cNvPr id="29701" name="AutoShape 6"/>
          <p:cNvSpPr>
            <a:spLocks noChangeArrowheads="1"/>
          </p:cNvSpPr>
          <p:nvPr/>
        </p:nvSpPr>
        <p:spPr bwMode="auto">
          <a:xfrm>
            <a:off x="2124075" y="4581128"/>
            <a:ext cx="2303463" cy="647700"/>
          </a:xfrm>
          <a:prstGeom prst="roundRect">
            <a:avLst>
              <a:gd name="adj" fmla="val 16667"/>
            </a:avLst>
          </a:prstGeom>
          <a:solidFill>
            <a:srgbClr val="FFFFFF"/>
          </a:solidFill>
          <a:ln w="9525">
            <a:solidFill>
              <a:srgbClr val="000000"/>
            </a:solidFill>
            <a:round/>
            <a:headEnd/>
            <a:tailEnd/>
          </a:ln>
          <a:effectLst>
            <a:outerShdw dist="107763" dir="7680000" algn="ctr" rotWithShape="0">
              <a:srgbClr val="0070C0">
                <a:alpha val="50000"/>
              </a:srgbClr>
            </a:outerShdw>
          </a:effectLst>
        </p:spPr>
        <p:txBody>
          <a:bodyPr/>
          <a:lstStyle/>
          <a:p>
            <a:pPr>
              <a:spcAft>
                <a:spcPts val="1000"/>
              </a:spcAft>
              <a:defRPr/>
            </a:pPr>
            <a:r>
              <a:rPr lang="en-US" b="1">
                <a:solidFill>
                  <a:srgbClr val="002060"/>
                </a:solidFill>
                <a:latin typeface="Helvetica" pitchFamily="34" charset="0"/>
                <a:cs typeface="+mn-cs"/>
              </a:rPr>
              <a:t>Patient and family care</a:t>
            </a:r>
          </a:p>
        </p:txBody>
      </p:sp>
      <p:sp>
        <p:nvSpPr>
          <p:cNvPr id="28679" name="Rectangle 7"/>
          <p:cNvSpPr>
            <a:spLocks noChangeArrowheads="1"/>
          </p:cNvSpPr>
          <p:nvPr/>
        </p:nvSpPr>
        <p:spPr bwMode="auto">
          <a:xfrm>
            <a:off x="2339752" y="1988840"/>
            <a:ext cx="1512168" cy="576064"/>
          </a:xfrm>
          <a:prstGeom prst="rect">
            <a:avLst/>
          </a:prstGeom>
          <a:solidFill>
            <a:srgbClr val="FFFFFF"/>
          </a:solidFill>
          <a:ln w="9525">
            <a:noFill/>
            <a:miter lim="800000"/>
            <a:headEnd/>
            <a:tailEnd/>
          </a:ln>
          <a:effectLst>
            <a:outerShdw blurRad="190500" dist="228600" dir="13500000" algn="ctr">
              <a:srgbClr val="92D05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Helvetica" pitchFamily="34" charset="0"/>
                <a:cs typeface="+mn-cs"/>
              </a:rPr>
              <a:t>Protecting the body</a:t>
            </a:r>
          </a:p>
        </p:txBody>
      </p:sp>
      <p:sp>
        <p:nvSpPr>
          <p:cNvPr id="16" name="Rectangle 7"/>
          <p:cNvSpPr>
            <a:spLocks noChangeArrowheads="1"/>
          </p:cNvSpPr>
          <p:nvPr/>
        </p:nvSpPr>
        <p:spPr bwMode="auto">
          <a:xfrm>
            <a:off x="539552" y="2429272"/>
            <a:ext cx="1440160" cy="567680"/>
          </a:xfrm>
          <a:prstGeom prst="rect">
            <a:avLst/>
          </a:prstGeom>
          <a:solidFill>
            <a:srgbClr val="FFFFFF"/>
          </a:solidFill>
          <a:ln w="9525">
            <a:noFill/>
            <a:miter lim="800000"/>
            <a:headEnd/>
            <a:tailEnd/>
          </a:ln>
          <a:effectLst>
            <a:outerShdw blurRad="190500" dist="228600" dir="13500000" algn="ctr">
              <a:srgbClr val="92D05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Helvetica" pitchFamily="34" charset="0"/>
                <a:cs typeface="+mn-cs"/>
              </a:rPr>
              <a:t>Psychological distress</a:t>
            </a:r>
          </a:p>
        </p:txBody>
      </p:sp>
      <p:sp>
        <p:nvSpPr>
          <p:cNvPr id="17" name="Rectangle 7"/>
          <p:cNvSpPr>
            <a:spLocks noChangeArrowheads="1"/>
          </p:cNvSpPr>
          <p:nvPr/>
        </p:nvSpPr>
        <p:spPr bwMode="auto">
          <a:xfrm>
            <a:off x="6876256" y="2852738"/>
            <a:ext cx="1728191" cy="1008310"/>
          </a:xfrm>
          <a:prstGeom prst="rect">
            <a:avLst/>
          </a:prstGeom>
          <a:solidFill>
            <a:srgbClr val="FFFFFF"/>
          </a:solidFill>
          <a:ln w="9525">
            <a:noFill/>
            <a:miter lim="800000"/>
            <a:headEnd/>
            <a:tailEnd/>
          </a:ln>
          <a:effectLst>
            <a:outerShdw blurRad="190500" dist="228600" dir="18720000" algn="ctr">
              <a:srgbClr val="CC66FF">
                <a:alpha val="29804"/>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Information to support decision-making</a:t>
            </a:r>
          </a:p>
        </p:txBody>
      </p:sp>
      <p:sp>
        <p:nvSpPr>
          <p:cNvPr id="18" name="Rectangle 7"/>
          <p:cNvSpPr>
            <a:spLocks noChangeArrowheads="1"/>
          </p:cNvSpPr>
          <p:nvPr/>
        </p:nvSpPr>
        <p:spPr bwMode="auto">
          <a:xfrm>
            <a:off x="539552" y="4653136"/>
            <a:ext cx="1368152" cy="576064"/>
          </a:xfrm>
          <a:prstGeom prst="rect">
            <a:avLst/>
          </a:prstGeom>
          <a:solidFill>
            <a:srgbClr val="FFFFFF"/>
          </a:solidFill>
          <a:ln w="9525">
            <a:noFill/>
            <a:miter lim="800000"/>
            <a:headEnd/>
            <a:tailEnd/>
          </a:ln>
          <a:effectLst>
            <a:outerShdw blurRad="190500" dist="228600" dir="9000000" algn="ctr">
              <a:srgbClr val="00B0F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0"/>
              </a:spcAft>
              <a:defRPr/>
            </a:pPr>
            <a:r>
              <a:rPr lang="en-US" sz="1600" dirty="0">
                <a:solidFill>
                  <a:schemeClr val="accent2">
                    <a:lumMod val="75000"/>
                  </a:schemeClr>
                </a:solidFill>
                <a:latin typeface="Helvetica" pitchFamily="34" charset="0"/>
                <a:cs typeface="+mn-cs"/>
              </a:rPr>
              <a:t>Care and provision</a:t>
            </a:r>
          </a:p>
        </p:txBody>
      </p:sp>
      <p:sp>
        <p:nvSpPr>
          <p:cNvPr id="19" name="Rectangle 7"/>
          <p:cNvSpPr>
            <a:spLocks noChangeArrowheads="1"/>
          </p:cNvSpPr>
          <p:nvPr/>
        </p:nvSpPr>
        <p:spPr bwMode="auto">
          <a:xfrm>
            <a:off x="6732241" y="4733528"/>
            <a:ext cx="1872207" cy="567680"/>
          </a:xfrm>
          <a:prstGeom prst="rect">
            <a:avLst/>
          </a:prstGeom>
          <a:solidFill>
            <a:srgbClr val="FFFFFF"/>
          </a:solidFill>
          <a:ln w="9525">
            <a:noFill/>
            <a:miter lim="800000"/>
            <a:headEnd/>
            <a:tailEnd/>
          </a:ln>
          <a:effectLst>
            <a:outerShdw blurRad="190500" dist="228600" dir="2700000" algn="ctr">
              <a:srgbClr val="FFC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Nature of request/approach</a:t>
            </a:r>
          </a:p>
        </p:txBody>
      </p:sp>
      <p:sp>
        <p:nvSpPr>
          <p:cNvPr id="20" name="Rectangle 7"/>
          <p:cNvSpPr>
            <a:spLocks noChangeArrowheads="1"/>
          </p:cNvSpPr>
          <p:nvPr/>
        </p:nvSpPr>
        <p:spPr bwMode="auto">
          <a:xfrm>
            <a:off x="4860032" y="5589240"/>
            <a:ext cx="1656184" cy="567680"/>
          </a:xfrm>
          <a:prstGeom prst="rect">
            <a:avLst/>
          </a:prstGeom>
          <a:solidFill>
            <a:srgbClr val="FFFFFF"/>
          </a:solidFill>
          <a:ln w="9525">
            <a:noFill/>
            <a:miter lim="800000"/>
            <a:headEnd/>
            <a:tailEnd/>
          </a:ln>
          <a:effectLst>
            <a:outerShdw blurRad="190500" dist="228600" dir="2700000" algn="ctr">
              <a:srgbClr val="FFC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Timing of the approach</a:t>
            </a:r>
          </a:p>
        </p:txBody>
      </p:sp>
      <p:sp>
        <p:nvSpPr>
          <p:cNvPr id="29720" name="AutoShape 4"/>
          <p:cNvSpPr>
            <a:spLocks noChangeArrowheads="1"/>
          </p:cNvSpPr>
          <p:nvPr/>
        </p:nvSpPr>
        <p:spPr bwMode="auto">
          <a:xfrm>
            <a:off x="4643438" y="2852738"/>
            <a:ext cx="2016125" cy="647700"/>
          </a:xfrm>
          <a:prstGeom prst="roundRect">
            <a:avLst>
              <a:gd name="adj" fmla="val 16667"/>
            </a:avLst>
          </a:prstGeom>
          <a:solidFill>
            <a:srgbClr val="FFFFFF"/>
          </a:solidFill>
          <a:ln w="9525">
            <a:solidFill>
              <a:srgbClr val="000000"/>
            </a:solidFill>
            <a:round/>
            <a:headEnd/>
            <a:tailEnd/>
          </a:ln>
          <a:effectLst>
            <a:outerShdw dist="107763" dir="18720000" algn="ctr" rotWithShape="0">
              <a:srgbClr val="7030A0">
                <a:alpha val="50000"/>
              </a:srgbClr>
            </a:outerShdw>
          </a:effectLst>
        </p:spPr>
        <p:txBody>
          <a:bodyPr/>
          <a:lstStyle/>
          <a:p>
            <a:pPr>
              <a:spcAft>
                <a:spcPts val="1000"/>
              </a:spcAft>
              <a:defRPr/>
            </a:pPr>
            <a:r>
              <a:rPr lang="en-US" b="1">
                <a:solidFill>
                  <a:srgbClr val="002060"/>
                </a:solidFill>
                <a:latin typeface="Helvetica" pitchFamily="34" charset="0"/>
                <a:cs typeface="+mn-cs"/>
              </a:rPr>
              <a:t>Comprehending the situation</a:t>
            </a:r>
          </a:p>
        </p:txBody>
      </p:sp>
      <p:sp>
        <p:nvSpPr>
          <p:cNvPr id="29721" name="AutoShape 6"/>
          <p:cNvSpPr>
            <a:spLocks noChangeArrowheads="1"/>
          </p:cNvSpPr>
          <p:nvPr/>
        </p:nvSpPr>
        <p:spPr bwMode="auto">
          <a:xfrm>
            <a:off x="4716462" y="4581525"/>
            <a:ext cx="1943101" cy="647700"/>
          </a:xfrm>
          <a:prstGeom prst="roundRect">
            <a:avLst>
              <a:gd name="adj" fmla="val 16667"/>
            </a:avLst>
          </a:prstGeom>
          <a:solidFill>
            <a:srgbClr val="FFFFFF"/>
          </a:solidFill>
          <a:ln w="9525">
            <a:solidFill>
              <a:srgbClr val="000000"/>
            </a:solidFill>
            <a:round/>
            <a:headEnd/>
            <a:tailEnd/>
          </a:ln>
          <a:effectLst>
            <a:outerShdw dist="107763" dir="2880000" algn="ctr" rotWithShape="0">
              <a:srgbClr val="FFC000">
                <a:alpha val="50000"/>
              </a:srgbClr>
            </a:outerShdw>
          </a:effectLst>
        </p:spPr>
        <p:txBody>
          <a:bodyPr/>
          <a:lstStyle/>
          <a:p>
            <a:pPr>
              <a:spcAft>
                <a:spcPts val="1000"/>
              </a:spcAft>
              <a:defRPr/>
            </a:pPr>
            <a:r>
              <a:rPr lang="en-US" b="1">
                <a:solidFill>
                  <a:srgbClr val="002060"/>
                </a:solidFill>
                <a:latin typeface="Helvetica" pitchFamily="34" charset="0"/>
                <a:cs typeface="+mn-cs"/>
              </a:rPr>
              <a:t>The donation discussion</a:t>
            </a:r>
          </a:p>
        </p:txBody>
      </p:sp>
      <p:sp>
        <p:nvSpPr>
          <p:cNvPr id="15" name="Rectangle 7"/>
          <p:cNvSpPr>
            <a:spLocks noChangeArrowheads="1"/>
          </p:cNvSpPr>
          <p:nvPr/>
        </p:nvSpPr>
        <p:spPr bwMode="auto">
          <a:xfrm>
            <a:off x="6444208" y="1646550"/>
            <a:ext cx="2160239" cy="936104"/>
          </a:xfrm>
          <a:prstGeom prst="rect">
            <a:avLst/>
          </a:prstGeom>
          <a:solidFill>
            <a:srgbClr val="FFFFFF"/>
          </a:solidFill>
          <a:ln w="9525">
            <a:noFill/>
            <a:miter lim="800000"/>
            <a:headEnd/>
            <a:tailEnd/>
          </a:ln>
          <a:effectLst>
            <a:outerShdw blurRad="190500" dist="228600" dir="18720000" algn="ctr">
              <a:srgbClr val="CC66FF">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0"/>
              </a:spcAft>
              <a:defRPr/>
            </a:pPr>
            <a:r>
              <a:rPr lang="en-US" sz="1600" dirty="0">
                <a:solidFill>
                  <a:schemeClr val="accent2">
                    <a:lumMod val="75000"/>
                  </a:schemeClr>
                </a:solidFill>
                <a:latin typeface="Helvetica" pitchFamily="34" charset="0"/>
                <a:cs typeface="+mn-cs"/>
              </a:rPr>
              <a:t>Knowledge and understanding and</a:t>
            </a:r>
          </a:p>
          <a:p>
            <a:pPr>
              <a:spcAft>
                <a:spcPts val="0"/>
              </a:spcAft>
              <a:defRPr/>
            </a:pPr>
            <a:r>
              <a:rPr lang="en-US" sz="1600" dirty="0">
                <a:solidFill>
                  <a:schemeClr val="accent2">
                    <a:lumMod val="75000"/>
                  </a:schemeClr>
                </a:solidFill>
                <a:latin typeface="Helvetica" pitchFamily="34" charset="0"/>
                <a:cs typeface="+mn-cs"/>
              </a:rPr>
              <a:t>recognition of death </a:t>
            </a:r>
          </a:p>
          <a:p>
            <a:pPr>
              <a:spcAft>
                <a:spcPts val="1000"/>
              </a:spcAft>
              <a:defRPr/>
            </a:pPr>
            <a:endParaRPr lang="en-US" sz="1600" dirty="0">
              <a:solidFill>
                <a:srgbClr val="002060"/>
              </a:solidFill>
              <a:cs typeface="+mn-cs"/>
            </a:endParaRPr>
          </a:p>
        </p:txBody>
      </p:sp>
      <p:sp>
        <p:nvSpPr>
          <p:cNvPr id="21" name="Rectangle 7"/>
          <p:cNvSpPr>
            <a:spLocks noChangeArrowheads="1"/>
          </p:cNvSpPr>
          <p:nvPr/>
        </p:nvSpPr>
        <p:spPr bwMode="auto">
          <a:xfrm>
            <a:off x="539552" y="3429000"/>
            <a:ext cx="1512168" cy="576064"/>
          </a:xfrm>
          <a:prstGeom prst="rect">
            <a:avLst/>
          </a:prstGeom>
          <a:solidFill>
            <a:srgbClr val="FFFFFF"/>
          </a:solidFill>
          <a:ln w="9525">
            <a:noFill/>
            <a:miter lim="800000"/>
            <a:headEnd/>
            <a:tailEnd/>
          </a:ln>
          <a:effectLst>
            <a:outerShdw blurRad="190500" dist="228600" dir="13500000" algn="ctr">
              <a:srgbClr val="92D05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Helvetica" pitchFamily="34" charset="0"/>
                <a:cs typeface="+mn-cs"/>
              </a:rPr>
              <a:t>Influences of family/friends</a:t>
            </a:r>
          </a:p>
        </p:txBody>
      </p:sp>
      <p:sp>
        <p:nvSpPr>
          <p:cNvPr id="22" name="Rectangle 7"/>
          <p:cNvSpPr>
            <a:spLocks noChangeArrowheads="1"/>
          </p:cNvSpPr>
          <p:nvPr/>
        </p:nvSpPr>
        <p:spPr bwMode="auto">
          <a:xfrm rot="10800000" flipV="1">
            <a:off x="755576" y="5445224"/>
            <a:ext cx="2016224" cy="783704"/>
          </a:xfrm>
          <a:prstGeom prst="rect">
            <a:avLst/>
          </a:prstGeom>
          <a:solidFill>
            <a:srgbClr val="FFFFFF"/>
          </a:solidFill>
          <a:ln w="9525">
            <a:noFill/>
            <a:miter lim="800000"/>
            <a:headEnd/>
            <a:tailEnd/>
          </a:ln>
          <a:effectLst>
            <a:outerShdw blurRad="190500" dist="228600" dir="2700000" algn="ctr">
              <a:srgbClr val="00B0F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0"/>
              </a:spcAft>
              <a:defRPr/>
            </a:pPr>
            <a:r>
              <a:rPr lang="en-US" sz="1600" dirty="0">
                <a:solidFill>
                  <a:schemeClr val="accent2">
                    <a:lumMod val="75000"/>
                  </a:schemeClr>
                </a:solidFill>
                <a:latin typeface="Helvetica" pitchFamily="34" charset="0"/>
                <a:cs typeface="+mn-cs"/>
              </a:rPr>
              <a:t>Relationships with healthcare staff</a:t>
            </a:r>
          </a:p>
        </p:txBody>
      </p:sp>
      <p:sp>
        <p:nvSpPr>
          <p:cNvPr id="23" name="Rectangle 7"/>
          <p:cNvSpPr>
            <a:spLocks noChangeArrowheads="1"/>
          </p:cNvSpPr>
          <p:nvPr/>
        </p:nvSpPr>
        <p:spPr bwMode="auto">
          <a:xfrm>
            <a:off x="6732241" y="5597624"/>
            <a:ext cx="1872207" cy="567680"/>
          </a:xfrm>
          <a:prstGeom prst="rect">
            <a:avLst/>
          </a:prstGeom>
          <a:solidFill>
            <a:srgbClr val="FFFFFF"/>
          </a:solidFill>
          <a:ln w="9525">
            <a:solidFill>
              <a:schemeClr val="accent5"/>
            </a:solidFill>
            <a:miter lim="800000"/>
            <a:headEnd/>
            <a:tailEnd/>
          </a:ln>
          <a:effectLst>
            <a:outerShdw blurRad="190500" dist="228600" dir="2700000" algn="ctr">
              <a:srgbClr val="FFC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Characteristics of the requestor</a:t>
            </a:r>
          </a:p>
        </p:txBody>
      </p:sp>
      <p:sp>
        <p:nvSpPr>
          <p:cNvPr id="2" name="Rectangle 1"/>
          <p:cNvSpPr/>
          <p:nvPr/>
        </p:nvSpPr>
        <p:spPr>
          <a:xfrm>
            <a:off x="6183957" y="6477297"/>
            <a:ext cx="2718758" cy="307777"/>
          </a:xfrm>
          <a:prstGeom prst="rect">
            <a:avLst/>
          </a:prstGeom>
        </p:spPr>
        <p:txBody>
          <a:bodyPr wrap="none">
            <a:spAutoFit/>
          </a:bodyPr>
          <a:lstStyle/>
          <a:p>
            <a:pPr lvl="0"/>
            <a:r>
              <a:rPr lang="en-GB" sz="1400" dirty="0" smtClean="0">
                <a:solidFill>
                  <a:srgbClr val="FFFFFF"/>
                </a:solidFill>
                <a:latin typeface="Rockwell"/>
              </a:rPr>
              <a:t> The </a:t>
            </a:r>
            <a:r>
              <a:rPr lang="en-GB" sz="1400" dirty="0">
                <a:solidFill>
                  <a:srgbClr val="FFFFFF"/>
                </a:solidFill>
                <a:latin typeface="Rockwell"/>
              </a:rPr>
              <a:t>University of Opportunity </a:t>
            </a:r>
          </a:p>
        </p:txBody>
      </p:sp>
    </p:spTree>
    <p:extLst>
      <p:ext uri="{BB962C8B-B14F-4D97-AF65-F5344CB8AC3E}">
        <p14:creationId xmlns="" xmlns:p14="http://schemas.microsoft.com/office/powerpoint/2010/main" val="11825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9"/>
                                        </p:tgtEl>
                                        <p:attrNameLst>
                                          <p:attrName>style.visibility</p:attrName>
                                        </p:attrNameLst>
                                      </p:cBhvr>
                                      <p:to>
                                        <p:strVal val="visible"/>
                                      </p:to>
                                    </p:set>
                                    <p:animEffect transition="in" filter="fade">
                                      <p:cBhvr>
                                        <p:cTn id="17" dur="500"/>
                                        <p:tgtEl>
                                          <p:spTgt spid="2867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nimBg="1"/>
      <p:bldP spid="16" grpId="0" animBg="1"/>
      <p:bldP spid="17" grpId="0" animBg="1"/>
      <p:bldP spid="18" grpId="0" animBg="1"/>
      <p:bldP spid="19" grpId="0" animBg="1"/>
      <p:bldP spid="20" grpId="0" animBg="1"/>
      <p:bldP spid="15" grpId="0" animBg="1"/>
      <p:bldP spid="21" grpId="0" animBg="1"/>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764704"/>
            <a:ext cx="8229600" cy="1143000"/>
          </a:xfrm>
        </p:spPr>
        <p:txBody>
          <a:bodyPr/>
          <a:lstStyle/>
          <a:p>
            <a:pPr eaLnBrk="1" hangingPunct="1">
              <a:defRPr/>
            </a:pPr>
            <a:r>
              <a:rPr lang="en-US" sz="3200" b="1" dirty="0" smtClean="0">
                <a:solidFill>
                  <a:schemeClr val="accent2">
                    <a:lumMod val="75000"/>
                  </a:schemeClr>
                </a:solidFill>
                <a:effectLst>
                  <a:outerShdw blurRad="38100" dist="38100" dir="2700000" algn="tl">
                    <a:srgbClr val="000000">
                      <a:alpha val="43137"/>
                    </a:srgbClr>
                  </a:outerShdw>
                </a:effectLst>
              </a:rPr>
              <a:t>The Future</a:t>
            </a:r>
          </a:p>
        </p:txBody>
      </p:sp>
      <p:sp>
        <p:nvSpPr>
          <p:cNvPr id="35843" name="Rectangle 3"/>
          <p:cNvSpPr>
            <a:spLocks noGrp="1" noChangeArrowheads="1"/>
          </p:cNvSpPr>
          <p:nvPr>
            <p:ph type="body" idx="1"/>
          </p:nvPr>
        </p:nvSpPr>
        <p:spPr>
          <a:xfrm>
            <a:off x="323850" y="2133600"/>
            <a:ext cx="8424863" cy="4392613"/>
          </a:xfrm>
        </p:spPr>
        <p:txBody>
          <a:bodyPr/>
          <a:lstStyle/>
          <a:p>
            <a:pPr>
              <a:buFontTx/>
              <a:buNone/>
            </a:pPr>
            <a:r>
              <a:rPr lang="en-GB" dirty="0" smtClean="0"/>
              <a:t>                  </a:t>
            </a:r>
          </a:p>
        </p:txBody>
      </p:sp>
      <p:sp>
        <p:nvSpPr>
          <p:cNvPr id="28679" name="Rectangle 7"/>
          <p:cNvSpPr>
            <a:spLocks noChangeArrowheads="1"/>
          </p:cNvSpPr>
          <p:nvPr/>
        </p:nvSpPr>
        <p:spPr bwMode="auto">
          <a:xfrm>
            <a:off x="539552" y="4941168"/>
            <a:ext cx="4752528" cy="504056"/>
          </a:xfrm>
          <a:prstGeom prst="rect">
            <a:avLst/>
          </a:prstGeom>
          <a:solidFill>
            <a:srgbClr val="FFFFFF"/>
          </a:solidFill>
          <a:ln w="9525">
            <a:noFill/>
            <a:miter lim="800000"/>
            <a:headEnd/>
            <a:tailEnd/>
          </a:ln>
          <a:effectLst>
            <a:outerShdw blurRad="190500" dist="228600" dir="2700000" algn="ctr">
              <a:srgbClr val="0066FF">
                <a:alpha val="29804"/>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GB" sz="2800" dirty="0">
                <a:solidFill>
                  <a:schemeClr val="accent2">
                    <a:lumMod val="75000"/>
                  </a:schemeClr>
                </a:solidFill>
                <a:latin typeface="Helvetica" pitchFamily="34" charset="0"/>
                <a:cs typeface="+mn-cs"/>
              </a:rPr>
              <a:t>Giving meaning to life/death</a:t>
            </a:r>
            <a:endParaRPr lang="en-US" sz="2800" dirty="0">
              <a:solidFill>
                <a:schemeClr val="accent2">
                  <a:lumMod val="75000"/>
                </a:schemeClr>
              </a:solidFill>
              <a:cs typeface="+mn-cs"/>
            </a:endParaRPr>
          </a:p>
        </p:txBody>
      </p:sp>
      <p:sp>
        <p:nvSpPr>
          <p:cNvPr id="16" name="Rectangle 7"/>
          <p:cNvSpPr>
            <a:spLocks noChangeArrowheads="1"/>
          </p:cNvSpPr>
          <p:nvPr/>
        </p:nvSpPr>
        <p:spPr bwMode="auto">
          <a:xfrm>
            <a:off x="2555776" y="3501008"/>
            <a:ext cx="4248472" cy="567680"/>
          </a:xfrm>
          <a:prstGeom prst="rect">
            <a:avLst/>
          </a:prstGeom>
          <a:solidFill>
            <a:srgbClr val="FFFFFF"/>
          </a:solidFill>
          <a:ln w="9525">
            <a:noFill/>
            <a:miter lim="800000"/>
            <a:headEnd/>
            <a:tailEnd/>
          </a:ln>
          <a:effectLst>
            <a:outerShdw blurRad="190500" dist="228600" dir="2700000" algn="ctr">
              <a:srgbClr val="0066FF">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2800" dirty="0">
                <a:solidFill>
                  <a:schemeClr val="accent2">
                    <a:lumMod val="75000"/>
                  </a:schemeClr>
                </a:solidFill>
                <a:latin typeface="+mn-lt"/>
                <a:cs typeface="+mn-cs"/>
              </a:rPr>
              <a:t>Hopes and expectations</a:t>
            </a:r>
          </a:p>
        </p:txBody>
      </p:sp>
      <p:sp>
        <p:nvSpPr>
          <p:cNvPr id="17" name="Rectangle 7"/>
          <p:cNvSpPr>
            <a:spLocks noChangeArrowheads="1"/>
          </p:cNvSpPr>
          <p:nvPr/>
        </p:nvSpPr>
        <p:spPr bwMode="auto">
          <a:xfrm>
            <a:off x="5364088" y="1988840"/>
            <a:ext cx="2808311" cy="567680"/>
          </a:xfrm>
          <a:prstGeom prst="rect">
            <a:avLst/>
          </a:prstGeom>
          <a:solidFill>
            <a:srgbClr val="FFFFFF"/>
          </a:solidFill>
          <a:ln w="9525">
            <a:noFill/>
            <a:miter lim="800000"/>
            <a:headEnd/>
            <a:tailEnd/>
          </a:ln>
          <a:effectLst>
            <a:glow rad="63500">
              <a:schemeClr val="accent5">
                <a:satMod val="175000"/>
                <a:alpha val="40000"/>
              </a:schemeClr>
            </a:glow>
            <a:outerShdw blurRad="190500" dist="228600" dir="2700000" algn="ctr">
              <a:srgbClr val="0066FF">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GB" sz="2800" dirty="0">
                <a:solidFill>
                  <a:schemeClr val="accent2">
                    <a:lumMod val="75000"/>
                  </a:schemeClr>
                </a:solidFill>
                <a:latin typeface="Helvetica" pitchFamily="34" charset="0"/>
                <a:cs typeface="+mn-cs"/>
              </a:rPr>
              <a:t>Transcendence</a:t>
            </a:r>
            <a:endParaRPr lang="en-US" sz="2800" dirty="0">
              <a:solidFill>
                <a:schemeClr val="accent2">
                  <a:lumMod val="75000"/>
                </a:schemeClr>
              </a:solidFill>
              <a:cs typeface="+mn-cs"/>
            </a:endParaRPr>
          </a:p>
        </p:txBody>
      </p:sp>
      <p:sp>
        <p:nvSpPr>
          <p:cNvPr id="2" name="Rectangle 1"/>
          <p:cNvSpPr/>
          <p:nvPr/>
        </p:nvSpPr>
        <p:spPr>
          <a:xfrm>
            <a:off x="6084167" y="6487119"/>
            <a:ext cx="2808526" cy="307777"/>
          </a:xfrm>
          <a:prstGeom prst="rect">
            <a:avLst/>
          </a:prstGeom>
        </p:spPr>
        <p:txBody>
          <a:bodyPr wrap="none">
            <a:spAutoFit/>
          </a:bodyPr>
          <a:lstStyle/>
          <a:p>
            <a:pPr lvl="0"/>
            <a:r>
              <a:rPr lang="en-GB" sz="1400" dirty="0" smtClean="0">
                <a:solidFill>
                  <a:srgbClr val="FFFFFF"/>
                </a:solidFill>
                <a:latin typeface="Rockwell"/>
              </a:rPr>
              <a:t>   The </a:t>
            </a:r>
            <a:r>
              <a:rPr lang="en-GB" sz="1400" dirty="0">
                <a:solidFill>
                  <a:srgbClr val="FFFFFF"/>
                </a:solidFill>
                <a:latin typeface="Rockwell"/>
              </a:rPr>
              <a:t>University of Opportunity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55576" y="1556792"/>
          <a:ext cx="770485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6084168" y="6487119"/>
            <a:ext cx="2808526" cy="307777"/>
          </a:xfrm>
          <a:prstGeom prst="rect">
            <a:avLst/>
          </a:prstGeom>
        </p:spPr>
        <p:txBody>
          <a:bodyPr wrap="none">
            <a:spAutoFit/>
          </a:bodyPr>
          <a:lstStyle/>
          <a:p>
            <a:pPr lvl="0"/>
            <a:r>
              <a:rPr lang="en-GB" sz="1400" dirty="0" smtClean="0">
                <a:solidFill>
                  <a:srgbClr val="FFFFFF"/>
                </a:solidFill>
                <a:latin typeface="Rockwell"/>
              </a:rPr>
              <a:t>   The </a:t>
            </a:r>
            <a:r>
              <a:rPr lang="en-GB" sz="1400" dirty="0">
                <a:solidFill>
                  <a:srgbClr val="FFFFFF"/>
                </a:solidFill>
                <a:latin typeface="Rockwell"/>
              </a:rPr>
              <a:t>University of Opportunity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chemeClr val="accent2">
                    <a:lumMod val="75000"/>
                  </a:schemeClr>
                </a:solidFill>
                <a:effectLst>
                  <a:outerShdw blurRad="38100" dist="38100" dir="2700000" algn="tl">
                    <a:srgbClr val="000000">
                      <a:alpha val="43137"/>
                    </a:srgbClr>
                  </a:outerShdw>
                </a:effectLst>
              </a:rPr>
              <a:t>Organ donor memorial at </a:t>
            </a:r>
            <a:br>
              <a:rPr lang="en-GB" sz="3200" dirty="0" smtClean="0">
                <a:solidFill>
                  <a:schemeClr val="accent2">
                    <a:lumMod val="75000"/>
                  </a:schemeClr>
                </a:solidFill>
                <a:effectLst>
                  <a:outerShdw blurRad="38100" dist="38100" dir="2700000" algn="tl">
                    <a:srgbClr val="000000">
                      <a:alpha val="43137"/>
                    </a:srgbClr>
                  </a:outerShdw>
                </a:effectLst>
              </a:rPr>
            </a:br>
            <a:r>
              <a:rPr lang="en-GB" sz="3200" dirty="0" smtClean="0">
                <a:solidFill>
                  <a:schemeClr val="accent2">
                    <a:lumMod val="75000"/>
                  </a:schemeClr>
                </a:solidFill>
                <a:effectLst>
                  <a:outerShdw blurRad="38100" dist="38100" dir="2700000" algn="tl">
                    <a:srgbClr val="000000">
                      <a:alpha val="43137"/>
                    </a:srgbClr>
                  </a:outerShdw>
                </a:effectLst>
              </a:rPr>
              <a:t>New Cross Hospital, Wolverhampton</a:t>
            </a:r>
            <a:endParaRPr lang="en-GB" sz="3200" dirty="0">
              <a:solidFill>
                <a:schemeClr val="accent2">
                  <a:lumMod val="75000"/>
                </a:schemeClr>
              </a:solidFill>
              <a:effectLst>
                <a:outerShdw blurRad="38100" dist="38100" dir="2700000" algn="tl">
                  <a:srgbClr val="000000">
                    <a:alpha val="43137"/>
                  </a:srgbClr>
                </a:outerShdw>
              </a:effectLst>
            </a:endParaRPr>
          </a:p>
        </p:txBody>
      </p:sp>
      <p:pic>
        <p:nvPicPr>
          <p:cNvPr id="29698" name="Picture 2" descr="X:\RESEARCH\Honouring Donors\Implementation Working Group\L77C6232_00102390_00102708.jpg"/>
          <p:cNvPicPr>
            <a:picLocks noGrp="1" noChangeAspect="1" noChangeArrowheads="1"/>
          </p:cNvPicPr>
          <p:nvPr>
            <p:ph idx="1"/>
          </p:nvPr>
        </p:nvPicPr>
        <p:blipFill>
          <a:blip r:embed="rId2" cstate="print"/>
          <a:srcRect/>
          <a:stretch>
            <a:fillRect/>
          </a:stretch>
        </p:blipFill>
        <p:spPr bwMode="auto">
          <a:xfrm>
            <a:off x="1295700" y="2132013"/>
            <a:ext cx="6481163" cy="43211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552" y="1052736"/>
            <a:ext cx="8204398" cy="1682824"/>
          </a:xfrm>
        </p:spPr>
        <p:txBody>
          <a:bodyPr/>
          <a:lstStyle/>
          <a:p>
            <a:pPr algn="l"/>
            <a:r>
              <a:rPr lang="en-US" sz="3200" dirty="0" smtClean="0"/>
              <a:t>Acknowledgements  </a:t>
            </a:r>
            <a:r>
              <a:rPr lang="en-US" altLang="en-US" sz="3200" dirty="0" smtClean="0"/>
              <a:t/>
            </a:r>
            <a:br>
              <a:rPr lang="en-US" altLang="en-US" sz="3200" dirty="0" smtClean="0"/>
            </a:br>
            <a:r>
              <a:rPr lang="en-US" b="0" dirty="0" smtClean="0"/>
              <a:t/>
            </a:r>
            <a:br>
              <a:rPr lang="en-US" b="0" dirty="0" smtClean="0"/>
            </a:br>
            <a:endParaRPr lang="en-US" altLang="en-US" sz="3200" b="0" dirty="0"/>
          </a:p>
        </p:txBody>
      </p:sp>
      <p:sp>
        <p:nvSpPr>
          <p:cNvPr id="2051" name="Rectangle 3"/>
          <p:cNvSpPr>
            <a:spLocks noGrp="1" noChangeArrowheads="1"/>
          </p:cNvSpPr>
          <p:nvPr>
            <p:ph type="subTitle" idx="1"/>
          </p:nvPr>
        </p:nvSpPr>
        <p:spPr>
          <a:xfrm>
            <a:off x="467544" y="2636912"/>
            <a:ext cx="8056984" cy="4608512"/>
          </a:xfrm>
        </p:spPr>
        <p:txBody>
          <a:bodyPr/>
          <a:lstStyle/>
          <a:p>
            <a:r>
              <a:rPr lang="en-GB" sz="2800" dirty="0" smtClean="0">
                <a:latin typeface="+mn-lt"/>
              </a:rPr>
              <a:t>Thank you to our study participants</a:t>
            </a:r>
          </a:p>
          <a:p>
            <a:r>
              <a:rPr lang="en-GB" sz="2800" dirty="0" smtClean="0">
                <a:latin typeface="+mn-lt"/>
              </a:rPr>
              <a:t> and research funders </a:t>
            </a:r>
          </a:p>
          <a:p>
            <a:pPr algn="l"/>
            <a:endParaRPr lang="en-GB" sz="1400" dirty="0" smtClean="0">
              <a:latin typeface="+mn-lt"/>
            </a:endParaRPr>
          </a:p>
          <a:p>
            <a:pPr algn="l"/>
            <a:endParaRPr lang="en-GB" sz="1400" dirty="0" smtClean="0">
              <a:latin typeface="+mn-lt"/>
            </a:endParaRPr>
          </a:p>
        </p:txBody>
      </p:sp>
      <p:sp>
        <p:nvSpPr>
          <p:cNvPr id="2" name="TextBox 1"/>
          <p:cNvSpPr txBox="1"/>
          <p:nvPr/>
        </p:nvSpPr>
        <p:spPr>
          <a:xfrm>
            <a:off x="5148064" y="6237311"/>
            <a:ext cx="3888432" cy="415498"/>
          </a:xfrm>
          <a:prstGeom prst="rect">
            <a:avLst/>
          </a:prstGeom>
          <a:noFill/>
        </p:spPr>
        <p:txBody>
          <a:bodyPr wrap="square" rtlCol="0">
            <a:spAutoFit/>
          </a:bodyPr>
          <a:lstStyle/>
          <a:p>
            <a:r>
              <a:rPr lang="en-GB" sz="2100" dirty="0" smtClean="0">
                <a:solidFill>
                  <a:schemeClr val="bg1"/>
                </a:solidFill>
                <a:latin typeface="+mj-lt"/>
              </a:rPr>
              <a:t>The University of Opportunity </a:t>
            </a:r>
            <a:endParaRPr lang="en-GB" sz="2100" dirty="0">
              <a:solidFill>
                <a:schemeClr val="bg1"/>
              </a:solidFill>
              <a:latin typeface="+mj-lt"/>
            </a:endParaRPr>
          </a:p>
        </p:txBody>
      </p:sp>
    </p:spTree>
    <p:extLst>
      <p:ext uri="{BB962C8B-B14F-4D97-AF65-F5344CB8AC3E}">
        <p14:creationId xmlns="" xmlns:p14="http://schemas.microsoft.com/office/powerpoint/2010/main" val="2328905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552" y="836712"/>
            <a:ext cx="8204398" cy="1682824"/>
          </a:xfrm>
        </p:spPr>
        <p:txBody>
          <a:bodyPr/>
          <a:lstStyle/>
          <a:p>
            <a:pPr algn="l"/>
            <a:r>
              <a:rPr lang="en-GB" sz="3200" dirty="0" smtClean="0"/>
              <a:t>References</a:t>
            </a:r>
            <a:br>
              <a:rPr lang="en-GB" sz="3200" dirty="0" smtClean="0"/>
            </a:br>
            <a:r>
              <a:rPr lang="en-US" b="0" dirty="0" smtClean="0"/>
              <a:t/>
            </a:r>
            <a:br>
              <a:rPr lang="en-US" b="0" dirty="0" smtClean="0"/>
            </a:br>
            <a:endParaRPr lang="en-US" altLang="en-US" sz="3200" b="0" dirty="0"/>
          </a:p>
        </p:txBody>
      </p:sp>
      <p:sp>
        <p:nvSpPr>
          <p:cNvPr id="2051" name="Rectangle 3"/>
          <p:cNvSpPr>
            <a:spLocks noGrp="1" noChangeArrowheads="1"/>
          </p:cNvSpPr>
          <p:nvPr>
            <p:ph type="subTitle" idx="1"/>
          </p:nvPr>
        </p:nvSpPr>
        <p:spPr>
          <a:xfrm>
            <a:off x="611560" y="1628800"/>
            <a:ext cx="8056984" cy="4608512"/>
          </a:xfrm>
        </p:spPr>
        <p:txBody>
          <a:bodyPr/>
          <a:lstStyle/>
          <a:p>
            <a:pPr algn="l"/>
            <a:r>
              <a:rPr lang="en-GB" sz="1400" dirty="0" smtClean="0">
                <a:latin typeface="+mn-lt"/>
              </a:rPr>
              <a:t>Sque M. Long T. and Payne S. and </a:t>
            </a:r>
            <a:r>
              <a:rPr lang="en-GB" sz="1400" dirty="0" err="1" smtClean="0">
                <a:latin typeface="+mn-lt"/>
              </a:rPr>
              <a:t>Allardyce</a:t>
            </a:r>
            <a:r>
              <a:rPr lang="en-GB" sz="1400" dirty="0" smtClean="0">
                <a:latin typeface="+mn-lt"/>
              </a:rPr>
              <a:t> D. Why relatives do not donate organs for transplants: 'sacrifice' or 'gift of life'? Journal of Advanced Nursing, 61: 2, 2008, 134-144. </a:t>
            </a:r>
          </a:p>
          <a:p>
            <a:pPr algn="l"/>
            <a:r>
              <a:rPr lang="en-GB" sz="1400" dirty="0" smtClean="0">
                <a:latin typeface="+mn-lt"/>
              </a:rPr>
              <a:t>(Paper of the month for Journal of Advanced Nursing January, 2008, editorial by Professor Alison Tierney 61:2, and had a press release</a:t>
            </a:r>
            <a:r>
              <a:rPr lang="en-GB" sz="1800" dirty="0" smtClean="0">
                <a:latin typeface="+mn-lt"/>
              </a:rPr>
              <a:t>).</a:t>
            </a:r>
          </a:p>
          <a:p>
            <a:pPr algn="l"/>
            <a:endParaRPr lang="en-GB" sz="1400" dirty="0" smtClean="0">
              <a:latin typeface="+mn-lt"/>
            </a:endParaRPr>
          </a:p>
          <a:p>
            <a:pPr algn="l"/>
            <a:r>
              <a:rPr lang="en-GB" sz="1400" dirty="0" smtClean="0">
                <a:latin typeface="+mn-lt"/>
              </a:rPr>
              <a:t>Sque M. Walker W. Long-Sutehall. T. Morgan M. </a:t>
            </a:r>
            <a:r>
              <a:rPr lang="en-GB" sz="1400" dirty="0" err="1" smtClean="0">
                <a:latin typeface="+mn-lt"/>
              </a:rPr>
              <a:t>Randhawa</a:t>
            </a:r>
            <a:r>
              <a:rPr lang="en-GB" sz="1400" dirty="0" smtClean="0">
                <a:latin typeface="+mn-lt"/>
              </a:rPr>
              <a:t> G. and Warrens A. Bereaved families' experiences of organ and tissue donation, and perceived influences on their decision making. Final report of a study funded by the Department of Health, University of Wolverhampton,  UK,  2013.  </a:t>
            </a:r>
          </a:p>
          <a:p>
            <a:pPr algn="l"/>
            <a:endParaRPr lang="en-GB" sz="1400" dirty="0" smtClean="0">
              <a:latin typeface="+mn-lt"/>
            </a:endParaRPr>
          </a:p>
          <a:p>
            <a:pPr algn="l"/>
            <a:r>
              <a:rPr lang="en-GB" sz="1400" dirty="0" smtClean="0">
                <a:latin typeface="+mn-lt"/>
              </a:rPr>
              <a:t>Walker W. Broderick A. and Sque M.  Factors influencing bereaved families' decisions about organ donation: An integrative review of the literature. Western Journal of Nursing Research, 35: 10, 2013,1339-1359.</a:t>
            </a:r>
          </a:p>
          <a:p>
            <a:pPr algn="l"/>
            <a:r>
              <a:rPr lang="en-GB" sz="1400" dirty="0" smtClean="0">
                <a:latin typeface="+mn-lt"/>
              </a:rPr>
              <a:t> </a:t>
            </a:r>
          </a:p>
          <a:p>
            <a:pPr algn="l"/>
            <a:r>
              <a:rPr lang="en-GB" sz="1400" dirty="0" smtClean="0">
                <a:latin typeface="+mn-lt"/>
              </a:rPr>
              <a:t>Walker W. Sque M. Carpenter B. and Roberts S. </a:t>
            </a:r>
            <a:r>
              <a:rPr lang="en-US" sz="1400" dirty="0" err="1" smtClean="0">
                <a:latin typeface="+mn-lt"/>
              </a:rPr>
              <a:t>Recognising</a:t>
            </a:r>
            <a:r>
              <a:rPr lang="en-US" sz="1400" dirty="0" smtClean="0">
                <a:latin typeface="+mn-lt"/>
              </a:rPr>
              <a:t> the gift of organ and tissue donation: The views and preferences of donor families. Final report of a study funded by The Royal Wolverhampton NHS Trust Organ Donation Committee. University of Wolverhampton,  UK,  2014.    </a:t>
            </a:r>
            <a:endParaRPr lang="en-GB" sz="1400" dirty="0" smtClean="0">
              <a:latin typeface="+mn-lt"/>
            </a:endParaRPr>
          </a:p>
          <a:p>
            <a:pPr algn="l"/>
            <a:endParaRPr lang="en-GB" sz="1400" dirty="0" smtClean="0">
              <a:latin typeface="+mn-lt"/>
            </a:endParaRPr>
          </a:p>
        </p:txBody>
      </p:sp>
      <p:sp>
        <p:nvSpPr>
          <p:cNvPr id="2" name="TextBox 1"/>
          <p:cNvSpPr txBox="1"/>
          <p:nvPr/>
        </p:nvSpPr>
        <p:spPr>
          <a:xfrm>
            <a:off x="5148064" y="6237311"/>
            <a:ext cx="3888432" cy="415498"/>
          </a:xfrm>
          <a:prstGeom prst="rect">
            <a:avLst/>
          </a:prstGeom>
          <a:noFill/>
        </p:spPr>
        <p:txBody>
          <a:bodyPr wrap="square" rtlCol="0">
            <a:spAutoFit/>
          </a:bodyPr>
          <a:lstStyle/>
          <a:p>
            <a:r>
              <a:rPr lang="en-GB" sz="2100" dirty="0" smtClean="0">
                <a:solidFill>
                  <a:schemeClr val="bg1"/>
                </a:solidFill>
                <a:latin typeface="+mj-lt"/>
              </a:rPr>
              <a:t>The University of Opportunity </a:t>
            </a:r>
            <a:endParaRPr lang="en-GB" sz="2100" dirty="0">
              <a:solidFill>
                <a:schemeClr val="bg1"/>
              </a:solidFill>
              <a:latin typeface="+mj-lt"/>
            </a:endParaRPr>
          </a:p>
        </p:txBody>
      </p:sp>
    </p:spTree>
    <p:extLst>
      <p:ext uri="{BB962C8B-B14F-4D97-AF65-F5344CB8AC3E}">
        <p14:creationId xmlns="" xmlns:p14="http://schemas.microsoft.com/office/powerpoint/2010/main" val="2328905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28184" y="6525987"/>
            <a:ext cx="2664296" cy="307777"/>
          </a:xfrm>
          <a:prstGeom prst="rect">
            <a:avLst/>
          </a:prstGeom>
          <a:noFill/>
        </p:spPr>
        <p:txBody>
          <a:bodyPr wrap="square" rtlCol="0">
            <a:spAutoFit/>
          </a:bodyPr>
          <a:lstStyle/>
          <a:p>
            <a:r>
              <a:rPr lang="en-GB" sz="1400" dirty="0" smtClean="0">
                <a:solidFill>
                  <a:schemeClr val="bg1"/>
                </a:solidFill>
                <a:latin typeface="+mj-lt"/>
              </a:rPr>
              <a:t>The University of Opportunity </a:t>
            </a:r>
            <a:endParaRPr lang="en-GB" sz="1400" dirty="0">
              <a:solidFill>
                <a:schemeClr val="bg1"/>
              </a:solidFill>
              <a:latin typeface="+mj-lt"/>
            </a:endParaRPr>
          </a:p>
        </p:txBody>
      </p:sp>
      <p:sp>
        <p:nvSpPr>
          <p:cNvPr id="5" name="Rectangle 4"/>
          <p:cNvSpPr/>
          <p:nvPr/>
        </p:nvSpPr>
        <p:spPr>
          <a:xfrm>
            <a:off x="683568" y="1052736"/>
            <a:ext cx="8208912" cy="584775"/>
          </a:xfrm>
          <a:prstGeom prst="rect">
            <a:avLst/>
          </a:prstGeom>
        </p:spPr>
        <p:txBody>
          <a:bodyPr wrap="square">
            <a:spAutoFit/>
          </a:bodyPr>
          <a:lstStyle/>
          <a:p>
            <a:r>
              <a:rPr lang="en-US" sz="3200" b="1" dirty="0" smtClean="0">
                <a:solidFill>
                  <a:schemeClr val="accent2">
                    <a:lumMod val="75000"/>
                  </a:schemeClr>
                </a:solidFill>
                <a:effectLst>
                  <a:outerShdw blurRad="38100" dist="38100" dir="2700000" algn="tl">
                    <a:srgbClr val="000000">
                      <a:alpha val="43137"/>
                    </a:srgbClr>
                  </a:outerShdw>
                </a:effectLst>
                <a:latin typeface="+mj-lt"/>
              </a:rPr>
              <a:t>Foci of presentation</a:t>
            </a:r>
            <a:endParaRPr lang="en-US" sz="3200" b="1" dirty="0">
              <a:solidFill>
                <a:schemeClr val="accent2">
                  <a:lumMod val="75000"/>
                </a:schemeClr>
              </a:solidFill>
              <a:effectLst>
                <a:outerShdw blurRad="38100" dist="38100" dir="2700000" algn="tl">
                  <a:srgbClr val="000000">
                    <a:alpha val="43137"/>
                  </a:srgbClr>
                </a:outerShdw>
              </a:effectLst>
              <a:latin typeface="+mj-lt"/>
            </a:endParaRPr>
          </a:p>
        </p:txBody>
      </p:sp>
      <p:sp>
        <p:nvSpPr>
          <p:cNvPr id="6" name="Rectangle 3"/>
          <p:cNvSpPr txBox="1">
            <a:spLocks noChangeArrowheads="1"/>
          </p:cNvSpPr>
          <p:nvPr/>
        </p:nvSpPr>
        <p:spPr bwMode="auto">
          <a:xfrm>
            <a:off x="611560" y="2420888"/>
            <a:ext cx="7704856" cy="37895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altLang="zh-CN" sz="2800" b="1" i="0" u="none" strike="noStrike" kern="0" cap="none" spc="0" normalizeH="0" baseline="0" noProof="0" dirty="0">
              <a:ln>
                <a:noFill/>
              </a:ln>
              <a:solidFill>
                <a:schemeClr val="tx1"/>
              </a:solidFill>
              <a:effectLst/>
              <a:uLnTx/>
              <a:uFillTx/>
              <a:latin typeface="Helvetica" charset="0"/>
              <a:ea typeface="宋体" charset="0"/>
              <a:cs typeface="宋体" charset="0"/>
            </a:endParaRPr>
          </a:p>
        </p:txBody>
      </p:sp>
      <p:sp>
        <p:nvSpPr>
          <p:cNvPr id="7" name="Rectangle 6"/>
          <p:cNvSpPr/>
          <p:nvPr/>
        </p:nvSpPr>
        <p:spPr>
          <a:xfrm>
            <a:off x="611560" y="2132856"/>
            <a:ext cx="7704856" cy="3447098"/>
          </a:xfrm>
          <a:prstGeom prst="rect">
            <a:avLst/>
          </a:prstGeom>
        </p:spPr>
        <p:txBody>
          <a:bodyPr wrap="square">
            <a:spAutoFit/>
          </a:bodyPr>
          <a:lstStyle/>
          <a:p>
            <a:endParaRPr lang="en-GB" dirty="0" smtClean="0">
              <a:solidFill>
                <a:schemeClr val="accent2">
                  <a:lumMod val="50000"/>
                </a:schemeClr>
              </a:solidFill>
              <a:latin typeface="+mn-lt"/>
            </a:endParaRPr>
          </a:p>
          <a:p>
            <a:pPr marL="457200" indent="-457200">
              <a:buFont typeface="+mj-lt"/>
              <a:buAutoNum type="arabicPeriod"/>
            </a:pPr>
            <a:r>
              <a:rPr lang="en-GB" sz="2000" dirty="0" smtClean="0">
                <a:solidFill>
                  <a:schemeClr val="accent2">
                    <a:lumMod val="75000"/>
                  </a:schemeClr>
                </a:solidFill>
                <a:latin typeface="+mn-lt"/>
              </a:rPr>
              <a:t>The scale of the organ </a:t>
            </a:r>
            <a:r>
              <a:rPr lang="en-GB" sz="2000" dirty="0" smtClean="0">
                <a:solidFill>
                  <a:schemeClr val="accent2">
                    <a:lumMod val="75000"/>
                  </a:schemeClr>
                </a:solidFill>
                <a:latin typeface="+mn-lt"/>
              </a:rPr>
              <a:t>deficit for human transplantation.</a:t>
            </a:r>
            <a:endParaRPr lang="en-GB" sz="2000" dirty="0" smtClean="0">
              <a:solidFill>
                <a:schemeClr val="accent2">
                  <a:lumMod val="75000"/>
                </a:schemeClr>
              </a:solidFill>
              <a:latin typeface="+mn-lt"/>
            </a:endParaRPr>
          </a:p>
          <a:p>
            <a:pPr marL="457200" indent="-457200">
              <a:buFont typeface="+mj-lt"/>
              <a:buAutoNum type="arabicPeriod"/>
            </a:pPr>
            <a:endParaRPr lang="en-GB" sz="2000" dirty="0" smtClean="0">
              <a:solidFill>
                <a:schemeClr val="accent2">
                  <a:lumMod val="75000"/>
                </a:schemeClr>
              </a:solidFill>
              <a:latin typeface="+mn-lt"/>
            </a:endParaRPr>
          </a:p>
          <a:p>
            <a:pPr marL="457200" indent="-457200">
              <a:buFont typeface="+mj-lt"/>
              <a:buAutoNum type="arabicPeriod"/>
            </a:pPr>
            <a:r>
              <a:rPr lang="en-GB" sz="2000" dirty="0" smtClean="0">
                <a:solidFill>
                  <a:schemeClr val="accent2">
                    <a:lumMod val="75000"/>
                  </a:schemeClr>
                </a:solidFill>
                <a:latin typeface="+mn-lt"/>
              </a:rPr>
              <a:t>The reasons why the deficit exists.</a:t>
            </a:r>
          </a:p>
          <a:p>
            <a:pPr marL="457200" indent="-457200">
              <a:buFont typeface="+mj-lt"/>
              <a:buAutoNum type="arabicPeriod"/>
            </a:pPr>
            <a:endParaRPr lang="en-GB" sz="2000" dirty="0" smtClean="0">
              <a:solidFill>
                <a:schemeClr val="accent2">
                  <a:lumMod val="75000"/>
                </a:schemeClr>
              </a:solidFill>
              <a:latin typeface="+mn-lt"/>
            </a:endParaRPr>
          </a:p>
          <a:p>
            <a:pPr marL="457200" indent="-457200">
              <a:buFont typeface="+mj-lt"/>
              <a:buAutoNum type="arabicPeriod"/>
            </a:pPr>
            <a:r>
              <a:rPr lang="en-GB" sz="2000" dirty="0" smtClean="0">
                <a:solidFill>
                  <a:schemeClr val="accent2">
                    <a:lumMod val="75000"/>
                  </a:schemeClr>
                </a:solidFill>
                <a:latin typeface="+mn-lt"/>
              </a:rPr>
              <a:t>What helps us to understand </a:t>
            </a:r>
            <a:r>
              <a:rPr lang="en-GB" sz="2000" dirty="0" smtClean="0">
                <a:solidFill>
                  <a:schemeClr val="accent2">
                    <a:lumMod val="75000"/>
                  </a:schemeClr>
                </a:solidFill>
                <a:latin typeface="+mn-lt"/>
              </a:rPr>
              <a:t>the reasons why </a:t>
            </a:r>
            <a:r>
              <a:rPr lang="en-GB" sz="2000" dirty="0" smtClean="0">
                <a:solidFill>
                  <a:schemeClr val="accent2">
                    <a:lumMod val="75000"/>
                  </a:schemeClr>
                </a:solidFill>
                <a:latin typeface="+mn-lt"/>
              </a:rPr>
              <a:t>the deficit exists.</a:t>
            </a:r>
          </a:p>
          <a:p>
            <a:pPr marL="457200" indent="-457200">
              <a:buFont typeface="+mj-lt"/>
              <a:buAutoNum type="arabicPeriod"/>
            </a:pPr>
            <a:endParaRPr lang="en-GB" sz="2000" dirty="0" smtClean="0">
              <a:solidFill>
                <a:schemeClr val="accent2">
                  <a:lumMod val="75000"/>
                </a:schemeClr>
              </a:solidFill>
              <a:latin typeface="+mn-lt"/>
            </a:endParaRPr>
          </a:p>
          <a:p>
            <a:pPr marL="457200" indent="-457200">
              <a:buFont typeface="+mj-lt"/>
              <a:buAutoNum type="arabicPeriod"/>
            </a:pPr>
            <a:r>
              <a:rPr lang="en-GB" sz="2000" dirty="0" smtClean="0">
                <a:solidFill>
                  <a:schemeClr val="accent2">
                    <a:lumMod val="75000"/>
                  </a:schemeClr>
                </a:solidFill>
                <a:latin typeface="+mn-lt"/>
              </a:rPr>
              <a:t>What </a:t>
            </a:r>
            <a:r>
              <a:rPr lang="en-GB" sz="2000" dirty="0" smtClean="0">
                <a:solidFill>
                  <a:schemeClr val="accent2">
                    <a:lumMod val="75000"/>
                  </a:schemeClr>
                </a:solidFill>
                <a:latin typeface="+mn-lt"/>
              </a:rPr>
              <a:t>can be done to </a:t>
            </a:r>
            <a:r>
              <a:rPr lang="en-GB" sz="2000" dirty="0" smtClean="0">
                <a:solidFill>
                  <a:schemeClr val="accent2">
                    <a:lumMod val="75000"/>
                  </a:schemeClr>
                </a:solidFill>
                <a:latin typeface="+mn-lt"/>
              </a:rPr>
              <a:t>reduce </a:t>
            </a:r>
            <a:r>
              <a:rPr lang="en-GB" sz="2000" dirty="0" smtClean="0">
                <a:solidFill>
                  <a:schemeClr val="accent2">
                    <a:lumMod val="75000"/>
                  </a:schemeClr>
                </a:solidFill>
                <a:latin typeface="+mn-lt"/>
              </a:rPr>
              <a:t>the deficit. </a:t>
            </a:r>
          </a:p>
          <a:p>
            <a:pPr marL="457200" indent="-457200">
              <a:buFont typeface="+mj-lt"/>
              <a:buAutoNum type="arabicPeriod"/>
            </a:pPr>
            <a:endParaRPr lang="en-GB" sz="2000" dirty="0" smtClean="0">
              <a:solidFill>
                <a:schemeClr val="accent2">
                  <a:lumMod val="75000"/>
                </a:schemeClr>
              </a:solidFill>
              <a:latin typeface="+mn-lt"/>
            </a:endParaRPr>
          </a:p>
          <a:p>
            <a:pPr marL="457200" indent="-457200">
              <a:buFont typeface="+mj-lt"/>
              <a:buAutoNum type="arabicPeriod"/>
            </a:pPr>
            <a:r>
              <a:rPr lang="en-GB" sz="2000" dirty="0" smtClean="0">
                <a:solidFill>
                  <a:schemeClr val="accent2">
                    <a:lumMod val="75000"/>
                  </a:schemeClr>
                </a:solidFill>
                <a:latin typeface="+mn-lt"/>
              </a:rPr>
              <a:t>Provide </a:t>
            </a:r>
            <a:r>
              <a:rPr lang="en-GB" sz="2000" dirty="0" smtClean="0">
                <a:solidFill>
                  <a:schemeClr val="accent2">
                    <a:lumMod val="75000"/>
                  </a:schemeClr>
                </a:solidFill>
                <a:latin typeface="+mn-lt"/>
              </a:rPr>
              <a:t>insight into the lasting legacy of donation.</a:t>
            </a:r>
            <a:endParaRPr lang="en-GB" sz="2000" dirty="0">
              <a:solidFill>
                <a:schemeClr val="accent2">
                  <a:lumMod val="75000"/>
                </a:schemeClr>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836712"/>
            <a:ext cx="8424863" cy="648072"/>
          </a:xfrm>
        </p:spPr>
        <p:txBody>
          <a:bodyPr/>
          <a:lstStyle/>
          <a:p>
            <a:endParaRPr lang="en-GB" dirty="0"/>
          </a:p>
        </p:txBody>
      </p:sp>
      <p:pic>
        <p:nvPicPr>
          <p:cNvPr id="56322" name="Picture 2" descr="C:\Users\Magi\Documents\A1 TODDAS\Pictures\EvR3r5SWFYcwIRNgaKSKow[1].jpg"/>
          <p:cNvPicPr>
            <a:picLocks noGrp="1" noChangeAspect="1" noChangeArrowheads="1"/>
          </p:cNvPicPr>
          <p:nvPr>
            <p:ph idx="1"/>
          </p:nvPr>
        </p:nvPicPr>
        <p:blipFill>
          <a:blip r:embed="rId2" cstate="print"/>
          <a:srcRect/>
          <a:stretch>
            <a:fillRect/>
          </a:stretch>
        </p:blipFill>
        <p:spPr bwMode="auto">
          <a:xfrm>
            <a:off x="683568" y="1484784"/>
            <a:ext cx="7920880" cy="483664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4130" name="Object 2">
            <a:hlinkClick r:id="" action="ppaction://ole?verb=0"/>
          </p:cNvPr>
          <p:cNvGraphicFramePr>
            <a:graphicFrameLocks/>
          </p:cNvGraphicFramePr>
          <p:nvPr>
            <p:extLst>
              <p:ext uri="{D42A27DB-BD31-4B8C-83A1-F6EECF244321}">
                <p14:modId xmlns:p14="http://schemas.microsoft.com/office/powerpoint/2010/main" xmlns="" val="787236525"/>
              </p:ext>
            </p:extLst>
          </p:nvPr>
        </p:nvGraphicFramePr>
        <p:xfrm>
          <a:off x="227012" y="776675"/>
          <a:ext cx="8572603" cy="5864225"/>
        </p:xfrm>
        <a:graphic>
          <a:graphicData uri="http://schemas.openxmlformats.org/presentationml/2006/ole">
            <p:oleObj spid="_x0000_s2050" name="Chart" r:id="rId4" imgW="9877406" imgH="6772364" progId="MSGraph.Chart.8">
              <p:embed followColorScheme="full"/>
            </p:oleObj>
          </a:graphicData>
        </a:graphic>
      </p:graphicFrame>
      <p:sp>
        <p:nvSpPr>
          <p:cNvPr id="304131" name="Rectangle 3"/>
          <p:cNvSpPr>
            <a:spLocks noChangeArrowheads="1"/>
          </p:cNvSpPr>
          <p:nvPr/>
        </p:nvSpPr>
        <p:spPr bwMode="auto">
          <a:xfrm>
            <a:off x="755650" y="404813"/>
            <a:ext cx="7704138" cy="93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en-GB" sz="2800" dirty="0">
                <a:solidFill>
                  <a:srgbClr val="333399"/>
                </a:solidFill>
                <a:latin typeface="Calibri"/>
                <a:ea typeface="MS PGothic" pitchFamily="34" charset="-128"/>
              </a:rPr>
              <a:t>Deceased donors, transplants and the transplant waiting list  </a:t>
            </a:r>
            <a:r>
              <a:rPr lang="en-GB" sz="2800" dirty="0" smtClean="0">
                <a:solidFill>
                  <a:srgbClr val="333399"/>
                </a:solidFill>
                <a:latin typeface="Calibri"/>
                <a:ea typeface="MS PGothic" pitchFamily="34" charset="-128"/>
              </a:rPr>
              <a:t>2003-2016</a:t>
            </a:r>
            <a:endParaRPr lang="en-US" sz="2800" dirty="0">
              <a:solidFill>
                <a:srgbClr val="333399"/>
              </a:solidFill>
              <a:latin typeface="Calibri"/>
              <a:ea typeface="MS PGothic" pitchFamily="34" charset="-128"/>
            </a:endParaRPr>
          </a:p>
        </p:txBody>
      </p:sp>
    </p:spTree>
    <p:extLst>
      <p:ext uri="{BB962C8B-B14F-4D97-AF65-F5344CB8AC3E}">
        <p14:creationId xmlns:p14="http://schemas.microsoft.com/office/powerpoint/2010/main" xmlns="" val="5980452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3"/>
          <p:cNvSpPr>
            <a:spLocks noGrp="1" noChangeArrowheads="1"/>
          </p:cNvSpPr>
          <p:nvPr>
            <p:ph type="title" idx="4294967295"/>
          </p:nvPr>
        </p:nvSpPr>
        <p:spPr>
          <a:xfrm>
            <a:off x="395288" y="198438"/>
            <a:ext cx="8291512" cy="1143000"/>
          </a:xfrm>
        </p:spPr>
        <p:txBody>
          <a:bodyPr/>
          <a:lstStyle/>
          <a:p>
            <a:r>
              <a:rPr lang="en-GB" sz="2800"/>
              <a:t>European deceased donation rates, 2013</a:t>
            </a:r>
          </a:p>
        </p:txBody>
      </p:sp>
      <p:graphicFrame>
        <p:nvGraphicFramePr>
          <p:cNvPr id="368644" name="Object 4"/>
          <p:cNvGraphicFramePr>
            <a:graphicFrameLocks noChangeAspect="1"/>
          </p:cNvGraphicFramePr>
          <p:nvPr/>
        </p:nvGraphicFramePr>
        <p:xfrm>
          <a:off x="1249363" y="1014413"/>
          <a:ext cx="5797550" cy="5843587"/>
        </p:xfrm>
        <a:graphic>
          <a:graphicData uri="http://schemas.openxmlformats.org/presentationml/2006/ole">
            <p:oleObj spid="_x0000_s3074" name="Chart" r:id="rId4" imgW="4791181" imgH="4829112" progId="Excel.Sheet.8">
              <p:embed/>
            </p:oleObj>
          </a:graphicData>
        </a:graphic>
      </p:graphicFrame>
    </p:spTree>
    <p:extLst>
      <p:ext uri="{BB962C8B-B14F-4D97-AF65-F5344CB8AC3E}">
        <p14:creationId xmlns:p14="http://schemas.microsoft.com/office/powerpoint/2010/main" xmlns="" val="17337539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2" name="Line 4"/>
          <p:cNvSpPr>
            <a:spLocks noChangeShapeType="1"/>
          </p:cNvSpPr>
          <p:nvPr/>
        </p:nvSpPr>
        <p:spPr bwMode="auto">
          <a:xfrm>
            <a:off x="828675" y="1562100"/>
            <a:ext cx="0" cy="397510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3" name="Line 5"/>
          <p:cNvSpPr>
            <a:spLocks noChangeShapeType="1"/>
          </p:cNvSpPr>
          <p:nvPr/>
        </p:nvSpPr>
        <p:spPr bwMode="auto">
          <a:xfrm flipH="1">
            <a:off x="788988" y="55054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4" name="Line 6"/>
          <p:cNvSpPr>
            <a:spLocks noChangeShapeType="1"/>
          </p:cNvSpPr>
          <p:nvPr/>
        </p:nvSpPr>
        <p:spPr bwMode="auto">
          <a:xfrm flipH="1">
            <a:off x="788988" y="511968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5" name="Line 7"/>
          <p:cNvSpPr>
            <a:spLocks noChangeShapeType="1"/>
          </p:cNvSpPr>
          <p:nvPr/>
        </p:nvSpPr>
        <p:spPr bwMode="auto">
          <a:xfrm flipH="1">
            <a:off x="788988" y="47244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6" name="Line 8"/>
          <p:cNvSpPr>
            <a:spLocks noChangeShapeType="1"/>
          </p:cNvSpPr>
          <p:nvPr/>
        </p:nvSpPr>
        <p:spPr bwMode="auto">
          <a:xfrm flipH="1">
            <a:off x="788988" y="43307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7" name="Line 9"/>
          <p:cNvSpPr>
            <a:spLocks noChangeShapeType="1"/>
          </p:cNvSpPr>
          <p:nvPr/>
        </p:nvSpPr>
        <p:spPr bwMode="auto">
          <a:xfrm flipH="1">
            <a:off x="788988" y="39433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8" name="Line 10"/>
          <p:cNvSpPr>
            <a:spLocks noChangeShapeType="1"/>
          </p:cNvSpPr>
          <p:nvPr/>
        </p:nvSpPr>
        <p:spPr bwMode="auto">
          <a:xfrm flipH="1">
            <a:off x="788988" y="35496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59" name="Line 11"/>
          <p:cNvSpPr>
            <a:spLocks noChangeShapeType="1"/>
          </p:cNvSpPr>
          <p:nvPr/>
        </p:nvSpPr>
        <p:spPr bwMode="auto">
          <a:xfrm flipH="1">
            <a:off x="788988" y="316388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60" name="Line 12"/>
          <p:cNvSpPr>
            <a:spLocks noChangeShapeType="1"/>
          </p:cNvSpPr>
          <p:nvPr/>
        </p:nvSpPr>
        <p:spPr bwMode="auto">
          <a:xfrm flipH="1">
            <a:off x="788988" y="27686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61" name="Line 13"/>
          <p:cNvSpPr>
            <a:spLocks noChangeShapeType="1"/>
          </p:cNvSpPr>
          <p:nvPr/>
        </p:nvSpPr>
        <p:spPr bwMode="auto">
          <a:xfrm flipH="1">
            <a:off x="788988" y="23749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62" name="Line 14"/>
          <p:cNvSpPr>
            <a:spLocks noChangeShapeType="1"/>
          </p:cNvSpPr>
          <p:nvPr/>
        </p:nvSpPr>
        <p:spPr bwMode="auto">
          <a:xfrm flipH="1">
            <a:off x="788988" y="198913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63" name="Line 15"/>
          <p:cNvSpPr>
            <a:spLocks noChangeShapeType="1"/>
          </p:cNvSpPr>
          <p:nvPr/>
        </p:nvSpPr>
        <p:spPr bwMode="auto">
          <a:xfrm flipH="1">
            <a:off x="788988" y="15938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64" name="Rectangle 16"/>
          <p:cNvSpPr>
            <a:spLocks noChangeArrowheads="1"/>
          </p:cNvSpPr>
          <p:nvPr/>
        </p:nvSpPr>
        <p:spPr bwMode="auto">
          <a:xfrm rot="16200000">
            <a:off x="146844" y="4215606"/>
            <a:ext cx="1460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a:t>
            </a:r>
            <a:endParaRPr lang="en-GB">
              <a:solidFill>
                <a:srgbClr val="000000"/>
              </a:solidFill>
            </a:endParaRPr>
          </a:p>
        </p:txBody>
      </p:sp>
      <p:sp>
        <p:nvSpPr>
          <p:cNvPr id="949265" name="Rectangle 17"/>
          <p:cNvSpPr>
            <a:spLocks noChangeArrowheads="1"/>
          </p:cNvSpPr>
          <p:nvPr/>
        </p:nvSpPr>
        <p:spPr bwMode="auto">
          <a:xfrm rot="16200000">
            <a:off x="196850" y="4133850"/>
            <a:ext cx="46038"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 </a:t>
            </a:r>
            <a:endParaRPr lang="en-GB">
              <a:solidFill>
                <a:srgbClr val="000000"/>
              </a:solidFill>
            </a:endParaRPr>
          </a:p>
        </p:txBody>
      </p:sp>
      <p:sp>
        <p:nvSpPr>
          <p:cNvPr id="949266" name="Rectangle 18"/>
          <p:cNvSpPr>
            <a:spLocks noChangeArrowheads="1"/>
          </p:cNvSpPr>
          <p:nvPr/>
        </p:nvSpPr>
        <p:spPr bwMode="auto">
          <a:xfrm rot="16200000">
            <a:off x="169069" y="4058444"/>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o</a:t>
            </a:r>
            <a:endParaRPr lang="en-GB">
              <a:solidFill>
                <a:srgbClr val="000000"/>
              </a:solidFill>
            </a:endParaRPr>
          </a:p>
        </p:txBody>
      </p:sp>
      <p:sp>
        <p:nvSpPr>
          <p:cNvPr id="949267" name="Rectangle 19"/>
          <p:cNvSpPr>
            <a:spLocks noChangeArrowheads="1"/>
          </p:cNvSpPr>
          <p:nvPr/>
        </p:nvSpPr>
        <p:spPr bwMode="auto">
          <a:xfrm rot="16200000">
            <a:off x="192087" y="3976688"/>
            <a:ext cx="55563"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f</a:t>
            </a:r>
            <a:endParaRPr lang="en-GB">
              <a:solidFill>
                <a:srgbClr val="000000"/>
              </a:solidFill>
            </a:endParaRPr>
          </a:p>
        </p:txBody>
      </p:sp>
      <p:sp>
        <p:nvSpPr>
          <p:cNvPr id="949268" name="Rectangle 20"/>
          <p:cNvSpPr>
            <a:spLocks noChangeArrowheads="1"/>
          </p:cNvSpPr>
          <p:nvPr/>
        </p:nvSpPr>
        <p:spPr bwMode="auto">
          <a:xfrm rot="16200000">
            <a:off x="196850" y="3927475"/>
            <a:ext cx="46038"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 </a:t>
            </a:r>
            <a:endParaRPr lang="en-GB">
              <a:solidFill>
                <a:srgbClr val="000000"/>
              </a:solidFill>
            </a:endParaRPr>
          </a:p>
        </p:txBody>
      </p:sp>
      <p:sp>
        <p:nvSpPr>
          <p:cNvPr id="949269" name="Rectangle 21"/>
          <p:cNvSpPr>
            <a:spLocks noChangeArrowheads="1"/>
          </p:cNvSpPr>
          <p:nvPr/>
        </p:nvSpPr>
        <p:spPr bwMode="auto">
          <a:xfrm rot="16200000">
            <a:off x="169069" y="3853656"/>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p</a:t>
            </a:r>
            <a:endParaRPr lang="en-GB">
              <a:solidFill>
                <a:srgbClr val="000000"/>
              </a:solidFill>
            </a:endParaRPr>
          </a:p>
        </p:txBody>
      </p:sp>
      <p:sp>
        <p:nvSpPr>
          <p:cNvPr id="949270" name="Rectangle 22"/>
          <p:cNvSpPr>
            <a:spLocks noChangeArrowheads="1"/>
          </p:cNvSpPr>
          <p:nvPr/>
        </p:nvSpPr>
        <p:spPr bwMode="auto">
          <a:xfrm rot="16200000">
            <a:off x="169069" y="3750469"/>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o</a:t>
            </a:r>
            <a:endParaRPr lang="en-GB">
              <a:solidFill>
                <a:srgbClr val="000000"/>
              </a:solidFill>
            </a:endParaRPr>
          </a:p>
        </p:txBody>
      </p:sp>
      <p:sp>
        <p:nvSpPr>
          <p:cNvPr id="949271" name="Rectangle 23"/>
          <p:cNvSpPr>
            <a:spLocks noChangeArrowheads="1"/>
          </p:cNvSpPr>
          <p:nvPr/>
        </p:nvSpPr>
        <p:spPr bwMode="auto">
          <a:xfrm rot="16200000">
            <a:off x="192088" y="3670300"/>
            <a:ext cx="55562"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t</a:t>
            </a:r>
            <a:endParaRPr lang="en-GB">
              <a:solidFill>
                <a:srgbClr val="000000"/>
              </a:solidFill>
            </a:endParaRPr>
          </a:p>
        </p:txBody>
      </p:sp>
      <p:sp>
        <p:nvSpPr>
          <p:cNvPr id="949272" name="Rectangle 24"/>
          <p:cNvSpPr>
            <a:spLocks noChangeArrowheads="1"/>
          </p:cNvSpPr>
          <p:nvPr/>
        </p:nvSpPr>
        <p:spPr bwMode="auto">
          <a:xfrm rot="16200000">
            <a:off x="165894" y="359648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e</a:t>
            </a:r>
            <a:endParaRPr lang="en-GB">
              <a:solidFill>
                <a:srgbClr val="000000"/>
              </a:solidFill>
            </a:endParaRPr>
          </a:p>
        </p:txBody>
      </p:sp>
      <p:sp>
        <p:nvSpPr>
          <p:cNvPr id="949273" name="Rectangle 25"/>
          <p:cNvSpPr>
            <a:spLocks noChangeArrowheads="1"/>
          </p:cNvSpPr>
          <p:nvPr/>
        </p:nvSpPr>
        <p:spPr bwMode="auto">
          <a:xfrm rot="16200000">
            <a:off x="161132" y="3498056"/>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n</a:t>
            </a:r>
            <a:endParaRPr lang="en-GB">
              <a:solidFill>
                <a:srgbClr val="000000"/>
              </a:solidFill>
            </a:endParaRPr>
          </a:p>
        </p:txBody>
      </p:sp>
      <p:sp>
        <p:nvSpPr>
          <p:cNvPr id="949274" name="Rectangle 26"/>
          <p:cNvSpPr>
            <a:spLocks noChangeArrowheads="1"/>
          </p:cNvSpPr>
          <p:nvPr/>
        </p:nvSpPr>
        <p:spPr bwMode="auto">
          <a:xfrm rot="16200000">
            <a:off x="184150" y="3417888"/>
            <a:ext cx="55563"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t</a:t>
            </a:r>
            <a:endParaRPr lang="en-GB">
              <a:solidFill>
                <a:srgbClr val="000000"/>
              </a:solidFill>
            </a:endParaRPr>
          </a:p>
        </p:txBody>
      </p:sp>
      <p:sp>
        <p:nvSpPr>
          <p:cNvPr id="949275" name="Rectangle 27"/>
          <p:cNvSpPr>
            <a:spLocks noChangeArrowheads="1"/>
          </p:cNvSpPr>
          <p:nvPr/>
        </p:nvSpPr>
        <p:spPr bwMode="auto">
          <a:xfrm rot="16200000">
            <a:off x="188913" y="3368675"/>
            <a:ext cx="46038"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i</a:t>
            </a:r>
            <a:endParaRPr lang="en-GB">
              <a:solidFill>
                <a:srgbClr val="000000"/>
              </a:solidFill>
            </a:endParaRPr>
          </a:p>
        </p:txBody>
      </p:sp>
      <p:sp>
        <p:nvSpPr>
          <p:cNvPr id="949276" name="Rectangle 28"/>
          <p:cNvSpPr>
            <a:spLocks noChangeArrowheads="1"/>
          </p:cNvSpPr>
          <p:nvPr/>
        </p:nvSpPr>
        <p:spPr bwMode="auto">
          <a:xfrm rot="16200000">
            <a:off x="165894" y="330438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a</a:t>
            </a:r>
            <a:endParaRPr lang="en-GB">
              <a:solidFill>
                <a:srgbClr val="000000"/>
              </a:solidFill>
            </a:endParaRPr>
          </a:p>
        </p:txBody>
      </p:sp>
      <p:sp>
        <p:nvSpPr>
          <p:cNvPr id="949277" name="Rectangle 29"/>
          <p:cNvSpPr>
            <a:spLocks noChangeArrowheads="1"/>
          </p:cNvSpPr>
          <p:nvPr/>
        </p:nvSpPr>
        <p:spPr bwMode="auto">
          <a:xfrm rot="16200000">
            <a:off x="188913" y="3233738"/>
            <a:ext cx="46037"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l</a:t>
            </a:r>
            <a:endParaRPr lang="en-GB">
              <a:solidFill>
                <a:srgbClr val="000000"/>
              </a:solidFill>
            </a:endParaRPr>
          </a:p>
        </p:txBody>
      </p:sp>
      <p:sp>
        <p:nvSpPr>
          <p:cNvPr id="949278" name="Rectangle 30"/>
          <p:cNvSpPr>
            <a:spLocks noChangeArrowheads="1"/>
          </p:cNvSpPr>
          <p:nvPr/>
        </p:nvSpPr>
        <p:spPr bwMode="auto">
          <a:xfrm rot="16200000">
            <a:off x="188913" y="3195638"/>
            <a:ext cx="46037"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 </a:t>
            </a:r>
            <a:endParaRPr lang="en-GB">
              <a:solidFill>
                <a:srgbClr val="000000"/>
              </a:solidFill>
            </a:endParaRPr>
          </a:p>
        </p:txBody>
      </p:sp>
      <p:sp>
        <p:nvSpPr>
          <p:cNvPr id="949279" name="Rectangle 31"/>
          <p:cNvSpPr>
            <a:spLocks noChangeArrowheads="1"/>
          </p:cNvSpPr>
          <p:nvPr/>
        </p:nvSpPr>
        <p:spPr bwMode="auto">
          <a:xfrm rot="16200000">
            <a:off x="161132" y="3120231"/>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d</a:t>
            </a:r>
            <a:endParaRPr lang="en-GB">
              <a:solidFill>
                <a:srgbClr val="000000"/>
              </a:solidFill>
            </a:endParaRPr>
          </a:p>
        </p:txBody>
      </p:sp>
      <p:sp>
        <p:nvSpPr>
          <p:cNvPr id="949280" name="Rectangle 32"/>
          <p:cNvSpPr>
            <a:spLocks noChangeArrowheads="1"/>
          </p:cNvSpPr>
          <p:nvPr/>
        </p:nvSpPr>
        <p:spPr bwMode="auto">
          <a:xfrm rot="16200000">
            <a:off x="161132" y="3017044"/>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o</a:t>
            </a:r>
            <a:endParaRPr lang="en-GB">
              <a:solidFill>
                <a:srgbClr val="000000"/>
              </a:solidFill>
            </a:endParaRPr>
          </a:p>
        </p:txBody>
      </p:sp>
      <p:sp>
        <p:nvSpPr>
          <p:cNvPr id="949281" name="Rectangle 33"/>
          <p:cNvSpPr>
            <a:spLocks noChangeArrowheads="1"/>
          </p:cNvSpPr>
          <p:nvPr/>
        </p:nvSpPr>
        <p:spPr bwMode="auto">
          <a:xfrm rot="16200000">
            <a:off x="161132" y="2915444"/>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n</a:t>
            </a:r>
            <a:endParaRPr lang="en-GB">
              <a:solidFill>
                <a:srgbClr val="000000"/>
              </a:solidFill>
            </a:endParaRPr>
          </a:p>
        </p:txBody>
      </p:sp>
      <p:sp>
        <p:nvSpPr>
          <p:cNvPr id="949282" name="Rectangle 34"/>
          <p:cNvSpPr>
            <a:spLocks noChangeArrowheads="1"/>
          </p:cNvSpPr>
          <p:nvPr/>
        </p:nvSpPr>
        <p:spPr bwMode="auto">
          <a:xfrm rot="16200000">
            <a:off x="161132" y="2812256"/>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o</a:t>
            </a:r>
            <a:endParaRPr lang="en-GB">
              <a:solidFill>
                <a:srgbClr val="000000"/>
              </a:solidFill>
            </a:endParaRPr>
          </a:p>
        </p:txBody>
      </p:sp>
      <p:sp>
        <p:nvSpPr>
          <p:cNvPr id="949283" name="Rectangle 35"/>
          <p:cNvSpPr>
            <a:spLocks noChangeArrowheads="1"/>
          </p:cNvSpPr>
          <p:nvPr/>
        </p:nvSpPr>
        <p:spPr bwMode="auto">
          <a:xfrm rot="16200000">
            <a:off x="180182" y="2726531"/>
            <a:ext cx="635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r</a:t>
            </a:r>
            <a:endParaRPr lang="en-GB">
              <a:solidFill>
                <a:srgbClr val="000000"/>
              </a:solidFill>
            </a:endParaRPr>
          </a:p>
        </p:txBody>
      </p:sp>
      <p:sp>
        <p:nvSpPr>
          <p:cNvPr id="949284" name="Rectangle 36"/>
          <p:cNvSpPr>
            <a:spLocks noChangeArrowheads="1"/>
          </p:cNvSpPr>
          <p:nvPr/>
        </p:nvSpPr>
        <p:spPr bwMode="auto">
          <a:xfrm rot="16200000">
            <a:off x="165894" y="265033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s</a:t>
            </a:r>
            <a:endParaRPr lang="en-GB">
              <a:solidFill>
                <a:srgbClr val="000000"/>
              </a:solidFill>
            </a:endParaRPr>
          </a:p>
        </p:txBody>
      </p:sp>
      <p:sp>
        <p:nvSpPr>
          <p:cNvPr id="949285" name="Rectangle 37"/>
          <p:cNvSpPr>
            <a:spLocks noChangeArrowheads="1"/>
          </p:cNvSpPr>
          <p:nvPr/>
        </p:nvSpPr>
        <p:spPr bwMode="auto">
          <a:xfrm>
            <a:off x="658813" y="5414963"/>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0</a:t>
            </a:r>
            <a:endParaRPr lang="en-GB">
              <a:solidFill>
                <a:srgbClr val="000000"/>
              </a:solidFill>
            </a:endParaRPr>
          </a:p>
        </p:txBody>
      </p:sp>
      <p:sp>
        <p:nvSpPr>
          <p:cNvPr id="949286" name="Rectangle 38"/>
          <p:cNvSpPr>
            <a:spLocks noChangeArrowheads="1"/>
          </p:cNvSpPr>
          <p:nvPr/>
        </p:nvSpPr>
        <p:spPr bwMode="auto">
          <a:xfrm>
            <a:off x="565150" y="50292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10</a:t>
            </a:r>
            <a:endParaRPr lang="en-GB">
              <a:solidFill>
                <a:srgbClr val="000000"/>
              </a:solidFill>
            </a:endParaRPr>
          </a:p>
        </p:txBody>
      </p:sp>
      <p:sp>
        <p:nvSpPr>
          <p:cNvPr id="949287" name="Rectangle 39"/>
          <p:cNvSpPr>
            <a:spLocks noChangeArrowheads="1"/>
          </p:cNvSpPr>
          <p:nvPr/>
        </p:nvSpPr>
        <p:spPr bwMode="auto">
          <a:xfrm>
            <a:off x="565150" y="46339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20</a:t>
            </a:r>
            <a:endParaRPr lang="en-GB">
              <a:solidFill>
                <a:srgbClr val="000000"/>
              </a:solidFill>
            </a:endParaRPr>
          </a:p>
        </p:txBody>
      </p:sp>
      <p:sp>
        <p:nvSpPr>
          <p:cNvPr id="949288" name="Rectangle 40"/>
          <p:cNvSpPr>
            <a:spLocks noChangeArrowheads="1"/>
          </p:cNvSpPr>
          <p:nvPr/>
        </p:nvSpPr>
        <p:spPr bwMode="auto">
          <a:xfrm>
            <a:off x="565150" y="42402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30</a:t>
            </a:r>
            <a:endParaRPr lang="en-GB">
              <a:solidFill>
                <a:srgbClr val="000000"/>
              </a:solidFill>
            </a:endParaRPr>
          </a:p>
        </p:txBody>
      </p:sp>
      <p:sp>
        <p:nvSpPr>
          <p:cNvPr id="949289" name="Rectangle 41"/>
          <p:cNvSpPr>
            <a:spLocks noChangeArrowheads="1"/>
          </p:cNvSpPr>
          <p:nvPr/>
        </p:nvSpPr>
        <p:spPr bwMode="auto">
          <a:xfrm>
            <a:off x="565150" y="385445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40</a:t>
            </a:r>
            <a:endParaRPr lang="en-GB">
              <a:solidFill>
                <a:srgbClr val="000000"/>
              </a:solidFill>
            </a:endParaRPr>
          </a:p>
        </p:txBody>
      </p:sp>
      <p:sp>
        <p:nvSpPr>
          <p:cNvPr id="949290" name="Rectangle 42"/>
          <p:cNvSpPr>
            <a:spLocks noChangeArrowheads="1"/>
          </p:cNvSpPr>
          <p:nvPr/>
        </p:nvSpPr>
        <p:spPr bwMode="auto">
          <a:xfrm>
            <a:off x="565150" y="345916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50</a:t>
            </a:r>
            <a:endParaRPr lang="en-GB">
              <a:solidFill>
                <a:srgbClr val="000000"/>
              </a:solidFill>
            </a:endParaRPr>
          </a:p>
        </p:txBody>
      </p:sp>
      <p:sp>
        <p:nvSpPr>
          <p:cNvPr id="949291" name="Rectangle 43"/>
          <p:cNvSpPr>
            <a:spLocks noChangeArrowheads="1"/>
          </p:cNvSpPr>
          <p:nvPr/>
        </p:nvSpPr>
        <p:spPr bwMode="auto">
          <a:xfrm>
            <a:off x="565150" y="30734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60</a:t>
            </a:r>
            <a:endParaRPr lang="en-GB">
              <a:solidFill>
                <a:srgbClr val="000000"/>
              </a:solidFill>
            </a:endParaRPr>
          </a:p>
        </p:txBody>
      </p:sp>
      <p:sp>
        <p:nvSpPr>
          <p:cNvPr id="949292" name="Rectangle 44"/>
          <p:cNvSpPr>
            <a:spLocks noChangeArrowheads="1"/>
          </p:cNvSpPr>
          <p:nvPr/>
        </p:nvSpPr>
        <p:spPr bwMode="auto">
          <a:xfrm>
            <a:off x="565150" y="26797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70</a:t>
            </a:r>
            <a:endParaRPr lang="en-GB">
              <a:solidFill>
                <a:srgbClr val="000000"/>
              </a:solidFill>
            </a:endParaRPr>
          </a:p>
        </p:txBody>
      </p:sp>
      <p:sp>
        <p:nvSpPr>
          <p:cNvPr id="949293" name="Rectangle 45"/>
          <p:cNvSpPr>
            <a:spLocks noChangeArrowheads="1"/>
          </p:cNvSpPr>
          <p:nvPr/>
        </p:nvSpPr>
        <p:spPr bwMode="auto">
          <a:xfrm>
            <a:off x="565150" y="22844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80</a:t>
            </a:r>
            <a:endParaRPr lang="en-GB">
              <a:solidFill>
                <a:srgbClr val="000000"/>
              </a:solidFill>
            </a:endParaRPr>
          </a:p>
        </p:txBody>
      </p:sp>
      <p:sp>
        <p:nvSpPr>
          <p:cNvPr id="949294" name="Rectangle 46"/>
          <p:cNvSpPr>
            <a:spLocks noChangeArrowheads="1"/>
          </p:cNvSpPr>
          <p:nvPr/>
        </p:nvSpPr>
        <p:spPr bwMode="auto">
          <a:xfrm>
            <a:off x="565150" y="189865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90</a:t>
            </a:r>
            <a:endParaRPr lang="en-GB">
              <a:solidFill>
                <a:srgbClr val="000000"/>
              </a:solidFill>
            </a:endParaRPr>
          </a:p>
        </p:txBody>
      </p:sp>
      <p:sp>
        <p:nvSpPr>
          <p:cNvPr id="949295" name="Rectangle 47"/>
          <p:cNvSpPr>
            <a:spLocks noChangeArrowheads="1"/>
          </p:cNvSpPr>
          <p:nvPr/>
        </p:nvSpPr>
        <p:spPr bwMode="auto">
          <a:xfrm>
            <a:off x="469900" y="1503363"/>
            <a:ext cx="27622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300" b="1">
                <a:solidFill>
                  <a:srgbClr val="000000"/>
                </a:solidFill>
              </a:rPr>
              <a:t>100</a:t>
            </a:r>
            <a:endParaRPr lang="en-GB">
              <a:solidFill>
                <a:srgbClr val="000000"/>
              </a:solidFill>
            </a:endParaRPr>
          </a:p>
        </p:txBody>
      </p:sp>
      <p:sp>
        <p:nvSpPr>
          <p:cNvPr id="949296" name="Line 48"/>
          <p:cNvSpPr>
            <a:spLocks noChangeShapeType="1"/>
          </p:cNvSpPr>
          <p:nvPr/>
        </p:nvSpPr>
        <p:spPr bwMode="auto">
          <a:xfrm flipH="1">
            <a:off x="828675" y="5537200"/>
            <a:ext cx="8128000"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97" name="Line 49"/>
          <p:cNvSpPr>
            <a:spLocks noChangeShapeType="1"/>
          </p:cNvSpPr>
          <p:nvPr/>
        </p:nvSpPr>
        <p:spPr bwMode="auto">
          <a:xfrm>
            <a:off x="868363"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98" name="Line 50"/>
          <p:cNvSpPr>
            <a:spLocks noChangeShapeType="1"/>
          </p:cNvSpPr>
          <p:nvPr/>
        </p:nvSpPr>
        <p:spPr bwMode="auto">
          <a:xfrm>
            <a:off x="2143125"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299" name="Line 51"/>
          <p:cNvSpPr>
            <a:spLocks noChangeShapeType="1"/>
          </p:cNvSpPr>
          <p:nvPr/>
        </p:nvSpPr>
        <p:spPr bwMode="auto">
          <a:xfrm>
            <a:off x="3411538"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300" name="Line 52"/>
          <p:cNvSpPr>
            <a:spLocks noChangeShapeType="1"/>
          </p:cNvSpPr>
          <p:nvPr/>
        </p:nvSpPr>
        <p:spPr bwMode="auto">
          <a:xfrm>
            <a:off x="4687888"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301" name="Line 53"/>
          <p:cNvSpPr>
            <a:spLocks noChangeShapeType="1"/>
          </p:cNvSpPr>
          <p:nvPr/>
        </p:nvSpPr>
        <p:spPr bwMode="auto">
          <a:xfrm>
            <a:off x="5964238"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302" name="Line 54"/>
          <p:cNvSpPr>
            <a:spLocks noChangeShapeType="1"/>
          </p:cNvSpPr>
          <p:nvPr/>
        </p:nvSpPr>
        <p:spPr bwMode="auto">
          <a:xfrm>
            <a:off x="7240588"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303" name="Line 55"/>
          <p:cNvSpPr>
            <a:spLocks noChangeShapeType="1"/>
          </p:cNvSpPr>
          <p:nvPr/>
        </p:nvSpPr>
        <p:spPr bwMode="auto">
          <a:xfrm>
            <a:off x="8507413"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9304" name="Rectangle 56"/>
          <p:cNvSpPr>
            <a:spLocks noChangeArrowheads="1"/>
          </p:cNvSpPr>
          <p:nvPr/>
        </p:nvSpPr>
        <p:spPr bwMode="auto">
          <a:xfrm>
            <a:off x="549275" y="5589588"/>
            <a:ext cx="6445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Potential</a:t>
            </a:r>
            <a:endParaRPr lang="en-GB">
              <a:solidFill>
                <a:srgbClr val="000000"/>
              </a:solidFill>
            </a:endParaRPr>
          </a:p>
        </p:txBody>
      </p:sp>
      <p:sp>
        <p:nvSpPr>
          <p:cNvPr id="949305" name="Rectangle 57"/>
          <p:cNvSpPr>
            <a:spLocks noChangeArrowheads="1"/>
          </p:cNvSpPr>
          <p:nvPr/>
        </p:nvSpPr>
        <p:spPr bwMode="auto">
          <a:xfrm>
            <a:off x="573088" y="5762625"/>
            <a:ext cx="517525"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donors</a:t>
            </a:r>
            <a:endParaRPr lang="en-GB">
              <a:solidFill>
                <a:srgbClr val="000000"/>
              </a:solidFill>
            </a:endParaRPr>
          </a:p>
        </p:txBody>
      </p:sp>
      <p:sp>
        <p:nvSpPr>
          <p:cNvPr id="949306" name="Rectangle 58"/>
          <p:cNvSpPr>
            <a:spLocks noChangeArrowheads="1"/>
          </p:cNvSpPr>
          <p:nvPr/>
        </p:nvSpPr>
        <p:spPr bwMode="auto">
          <a:xfrm>
            <a:off x="1100138" y="5768975"/>
            <a:ext cx="57150"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800" b="1">
                <a:solidFill>
                  <a:srgbClr val="000000"/>
                </a:solidFill>
              </a:rPr>
              <a:t>1</a:t>
            </a:r>
            <a:endParaRPr lang="en-GB">
              <a:solidFill>
                <a:srgbClr val="000000"/>
              </a:solidFill>
            </a:endParaRPr>
          </a:p>
        </p:txBody>
      </p:sp>
      <p:sp>
        <p:nvSpPr>
          <p:cNvPr id="949307" name="Rectangle 59"/>
          <p:cNvSpPr>
            <a:spLocks noChangeArrowheads="1"/>
          </p:cNvSpPr>
          <p:nvPr/>
        </p:nvSpPr>
        <p:spPr bwMode="auto">
          <a:xfrm>
            <a:off x="1682750" y="5589588"/>
            <a:ext cx="9239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Neurological</a:t>
            </a:r>
            <a:endParaRPr lang="en-GB">
              <a:solidFill>
                <a:srgbClr val="000000"/>
              </a:solidFill>
            </a:endParaRPr>
          </a:p>
        </p:txBody>
      </p:sp>
      <p:sp>
        <p:nvSpPr>
          <p:cNvPr id="949308" name="Rectangle 60"/>
          <p:cNvSpPr>
            <a:spLocks noChangeArrowheads="1"/>
          </p:cNvSpPr>
          <p:nvPr/>
        </p:nvSpPr>
        <p:spPr bwMode="auto">
          <a:xfrm>
            <a:off x="1746250" y="5762625"/>
            <a:ext cx="803275"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death tests</a:t>
            </a:r>
            <a:endParaRPr lang="en-GB">
              <a:solidFill>
                <a:srgbClr val="000000"/>
              </a:solidFill>
            </a:endParaRPr>
          </a:p>
        </p:txBody>
      </p:sp>
      <p:sp>
        <p:nvSpPr>
          <p:cNvPr id="949309" name="Rectangle 61"/>
          <p:cNvSpPr>
            <a:spLocks noChangeArrowheads="1"/>
          </p:cNvSpPr>
          <p:nvPr/>
        </p:nvSpPr>
        <p:spPr bwMode="auto">
          <a:xfrm>
            <a:off x="1762125" y="5935663"/>
            <a:ext cx="75247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performed</a:t>
            </a:r>
            <a:endParaRPr lang="en-GB">
              <a:solidFill>
                <a:srgbClr val="000000"/>
              </a:solidFill>
            </a:endParaRPr>
          </a:p>
        </p:txBody>
      </p:sp>
      <p:sp>
        <p:nvSpPr>
          <p:cNvPr id="949310" name="Rectangle 62"/>
          <p:cNvSpPr>
            <a:spLocks noChangeArrowheads="1"/>
          </p:cNvSpPr>
          <p:nvPr/>
        </p:nvSpPr>
        <p:spPr bwMode="auto">
          <a:xfrm>
            <a:off x="1754188" y="6108700"/>
            <a:ext cx="6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endParaRPr lang="en-GB" dirty="0">
              <a:solidFill>
                <a:srgbClr val="000000"/>
              </a:solidFill>
            </a:endParaRPr>
          </a:p>
        </p:txBody>
      </p:sp>
      <p:sp>
        <p:nvSpPr>
          <p:cNvPr id="949311" name="Rectangle 63"/>
          <p:cNvSpPr>
            <a:spLocks noChangeArrowheads="1"/>
          </p:cNvSpPr>
          <p:nvPr/>
        </p:nvSpPr>
        <p:spPr bwMode="auto">
          <a:xfrm>
            <a:off x="2951163" y="5589588"/>
            <a:ext cx="9239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Neurological</a:t>
            </a:r>
            <a:endParaRPr lang="en-GB">
              <a:solidFill>
                <a:srgbClr val="000000"/>
              </a:solidFill>
            </a:endParaRPr>
          </a:p>
        </p:txBody>
      </p:sp>
      <p:sp>
        <p:nvSpPr>
          <p:cNvPr id="949312" name="Rectangle 64"/>
          <p:cNvSpPr>
            <a:spLocks noChangeArrowheads="1"/>
          </p:cNvSpPr>
          <p:nvPr/>
        </p:nvSpPr>
        <p:spPr bwMode="auto">
          <a:xfrm>
            <a:off x="3211513" y="5762625"/>
            <a:ext cx="4064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death</a:t>
            </a:r>
            <a:endParaRPr lang="en-GB">
              <a:solidFill>
                <a:srgbClr val="000000"/>
              </a:solidFill>
            </a:endParaRPr>
          </a:p>
        </p:txBody>
      </p:sp>
      <p:sp>
        <p:nvSpPr>
          <p:cNvPr id="949313" name="Rectangle 65"/>
          <p:cNvSpPr>
            <a:spLocks noChangeArrowheads="1"/>
          </p:cNvSpPr>
          <p:nvPr/>
        </p:nvSpPr>
        <p:spPr bwMode="auto">
          <a:xfrm>
            <a:off x="3046413" y="5935663"/>
            <a:ext cx="736600"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confirmed</a:t>
            </a:r>
            <a:endParaRPr lang="en-GB">
              <a:solidFill>
                <a:srgbClr val="000000"/>
              </a:solidFill>
            </a:endParaRPr>
          </a:p>
        </p:txBody>
      </p:sp>
      <p:sp>
        <p:nvSpPr>
          <p:cNvPr id="949314" name="Rectangle 66"/>
          <p:cNvSpPr>
            <a:spLocks noChangeArrowheads="1"/>
          </p:cNvSpPr>
          <p:nvPr/>
        </p:nvSpPr>
        <p:spPr bwMode="auto">
          <a:xfrm>
            <a:off x="3022600" y="6108700"/>
            <a:ext cx="6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endParaRPr lang="en-GB" dirty="0">
              <a:solidFill>
                <a:srgbClr val="000000"/>
              </a:solidFill>
            </a:endParaRPr>
          </a:p>
        </p:txBody>
      </p:sp>
      <p:sp>
        <p:nvSpPr>
          <p:cNvPr id="949315" name="Rectangle 67"/>
          <p:cNvSpPr>
            <a:spLocks noChangeArrowheads="1"/>
          </p:cNvSpPr>
          <p:nvPr/>
        </p:nvSpPr>
        <p:spPr bwMode="auto">
          <a:xfrm>
            <a:off x="4038600" y="5589588"/>
            <a:ext cx="1296988"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Contraindications</a:t>
            </a:r>
            <a:endParaRPr lang="en-GB">
              <a:solidFill>
                <a:srgbClr val="000000"/>
              </a:solidFill>
            </a:endParaRPr>
          </a:p>
        </p:txBody>
      </p:sp>
      <p:sp>
        <p:nvSpPr>
          <p:cNvPr id="949316" name="Rectangle 68"/>
          <p:cNvSpPr>
            <a:spLocks noChangeArrowheads="1"/>
          </p:cNvSpPr>
          <p:nvPr/>
        </p:nvSpPr>
        <p:spPr bwMode="auto">
          <a:xfrm>
            <a:off x="5724525" y="5589588"/>
            <a:ext cx="482600"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Family</a:t>
            </a:r>
            <a:endParaRPr lang="en-GB">
              <a:solidFill>
                <a:srgbClr val="000000"/>
              </a:solidFill>
            </a:endParaRPr>
          </a:p>
        </p:txBody>
      </p:sp>
      <p:sp>
        <p:nvSpPr>
          <p:cNvPr id="949317" name="Rectangle 69"/>
          <p:cNvSpPr>
            <a:spLocks noChangeArrowheads="1"/>
          </p:cNvSpPr>
          <p:nvPr/>
        </p:nvSpPr>
        <p:spPr bwMode="auto">
          <a:xfrm>
            <a:off x="5613400" y="5762625"/>
            <a:ext cx="6858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approach</a:t>
            </a:r>
            <a:endParaRPr lang="en-GB">
              <a:solidFill>
                <a:srgbClr val="000000"/>
              </a:solidFill>
            </a:endParaRPr>
          </a:p>
        </p:txBody>
      </p:sp>
      <p:sp>
        <p:nvSpPr>
          <p:cNvPr id="949318" name="Rectangle 70"/>
          <p:cNvSpPr>
            <a:spLocks noChangeArrowheads="1"/>
          </p:cNvSpPr>
          <p:nvPr/>
        </p:nvSpPr>
        <p:spPr bwMode="auto">
          <a:xfrm>
            <a:off x="6913563" y="5589588"/>
            <a:ext cx="652462"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Consent/</a:t>
            </a:r>
            <a:endParaRPr lang="en-GB">
              <a:solidFill>
                <a:srgbClr val="000000"/>
              </a:solidFill>
            </a:endParaRPr>
          </a:p>
        </p:txBody>
      </p:sp>
      <p:sp>
        <p:nvSpPr>
          <p:cNvPr id="949319" name="Rectangle 71"/>
          <p:cNvSpPr>
            <a:spLocks noChangeArrowheads="1"/>
          </p:cNvSpPr>
          <p:nvPr/>
        </p:nvSpPr>
        <p:spPr bwMode="auto">
          <a:xfrm>
            <a:off x="6754813" y="5762625"/>
            <a:ext cx="966787"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authorisation</a:t>
            </a:r>
            <a:endParaRPr lang="en-GB">
              <a:solidFill>
                <a:srgbClr val="000000"/>
              </a:solidFill>
            </a:endParaRPr>
          </a:p>
        </p:txBody>
      </p:sp>
      <p:sp>
        <p:nvSpPr>
          <p:cNvPr id="949320" name="Rectangle 72"/>
          <p:cNvSpPr>
            <a:spLocks noChangeArrowheads="1"/>
          </p:cNvSpPr>
          <p:nvPr/>
        </p:nvSpPr>
        <p:spPr bwMode="auto">
          <a:xfrm>
            <a:off x="8181975" y="5589588"/>
            <a:ext cx="661988"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200" b="1">
                <a:solidFill>
                  <a:srgbClr val="000000"/>
                </a:solidFill>
              </a:rPr>
              <a:t>Donation</a:t>
            </a:r>
            <a:endParaRPr lang="en-GB">
              <a:solidFill>
                <a:srgbClr val="000000"/>
              </a:solidFill>
            </a:endParaRPr>
          </a:p>
        </p:txBody>
      </p:sp>
      <p:sp>
        <p:nvSpPr>
          <p:cNvPr id="949326" name="Freeform 78"/>
          <p:cNvSpPr>
            <a:spLocks/>
          </p:cNvSpPr>
          <p:nvPr/>
        </p:nvSpPr>
        <p:spPr bwMode="auto">
          <a:xfrm>
            <a:off x="868363" y="1593850"/>
            <a:ext cx="7639050" cy="2152650"/>
          </a:xfrm>
          <a:custGeom>
            <a:avLst/>
            <a:gdLst>
              <a:gd name="T0" fmla="*/ 0 w 4812"/>
              <a:gd name="T1" fmla="*/ 0 h 1356"/>
              <a:gd name="T2" fmla="*/ 803 w 4812"/>
              <a:gd name="T3" fmla="*/ 0 h 1356"/>
              <a:gd name="T4" fmla="*/ 803 w 4812"/>
              <a:gd name="T5" fmla="*/ 412 h 1356"/>
              <a:gd name="T6" fmla="*/ 1602 w 4812"/>
              <a:gd name="T7" fmla="*/ 412 h 1356"/>
              <a:gd name="T8" fmla="*/ 1602 w 4812"/>
              <a:gd name="T9" fmla="*/ 442 h 1356"/>
              <a:gd name="T10" fmla="*/ 2406 w 4812"/>
              <a:gd name="T11" fmla="*/ 442 h 1356"/>
              <a:gd name="T12" fmla="*/ 2406 w 4812"/>
              <a:gd name="T13" fmla="*/ 512 h 1356"/>
              <a:gd name="T14" fmla="*/ 3210 w 4812"/>
              <a:gd name="T15" fmla="*/ 512 h 1356"/>
              <a:gd name="T16" fmla="*/ 3210 w 4812"/>
              <a:gd name="T17" fmla="*/ 641 h 1356"/>
              <a:gd name="T18" fmla="*/ 4014 w 4812"/>
              <a:gd name="T19" fmla="*/ 641 h 1356"/>
              <a:gd name="T20" fmla="*/ 4014 w 4812"/>
              <a:gd name="T21" fmla="*/ 1247 h 1356"/>
              <a:gd name="T22" fmla="*/ 4812 w 4812"/>
              <a:gd name="T23" fmla="*/ 1247 h 1356"/>
              <a:gd name="T24" fmla="*/ 4812 w 4812"/>
              <a:gd name="T25" fmla="*/ 1356 h 1356"/>
              <a:gd name="T26" fmla="*/ 4812 w 4812"/>
              <a:gd name="T27" fmla="*/ 1356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12" h="1356">
                <a:moveTo>
                  <a:pt x="0" y="0"/>
                </a:moveTo>
                <a:lnTo>
                  <a:pt x="803" y="0"/>
                </a:lnTo>
                <a:lnTo>
                  <a:pt x="803" y="412"/>
                </a:lnTo>
                <a:lnTo>
                  <a:pt x="1602" y="412"/>
                </a:lnTo>
                <a:lnTo>
                  <a:pt x="1602" y="442"/>
                </a:lnTo>
                <a:lnTo>
                  <a:pt x="2406" y="442"/>
                </a:lnTo>
                <a:lnTo>
                  <a:pt x="2406" y="512"/>
                </a:lnTo>
                <a:lnTo>
                  <a:pt x="3210" y="512"/>
                </a:lnTo>
                <a:lnTo>
                  <a:pt x="3210" y="641"/>
                </a:lnTo>
                <a:lnTo>
                  <a:pt x="4014" y="641"/>
                </a:lnTo>
                <a:lnTo>
                  <a:pt x="4014" y="1247"/>
                </a:lnTo>
                <a:lnTo>
                  <a:pt x="4812" y="1247"/>
                </a:lnTo>
                <a:lnTo>
                  <a:pt x="4812" y="1356"/>
                </a:lnTo>
                <a:lnTo>
                  <a:pt x="4812" y="1356"/>
                </a:lnTo>
              </a:path>
            </a:pathLst>
          </a:custGeom>
          <a:noFill/>
          <a:ln w="23813" cap="rnd">
            <a:solidFill>
              <a:srgbClr val="0000FF"/>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949328" name="Rectangle 80"/>
          <p:cNvSpPr>
            <a:spLocks noChangeArrowheads="1"/>
          </p:cNvSpPr>
          <p:nvPr/>
        </p:nvSpPr>
        <p:spPr bwMode="auto">
          <a:xfrm>
            <a:off x="2245631" y="1935846"/>
            <a:ext cx="41036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dirty="0">
                <a:solidFill>
                  <a:srgbClr val="000000"/>
                </a:solidFill>
              </a:rPr>
              <a:t>17%</a:t>
            </a:r>
            <a:endParaRPr lang="en-GB" sz="2400" dirty="0">
              <a:solidFill>
                <a:srgbClr val="000000"/>
              </a:solidFill>
            </a:endParaRPr>
          </a:p>
        </p:txBody>
      </p:sp>
      <p:sp>
        <p:nvSpPr>
          <p:cNvPr id="949329" name="Rectangle 81"/>
          <p:cNvSpPr>
            <a:spLocks noChangeArrowheads="1"/>
          </p:cNvSpPr>
          <p:nvPr/>
        </p:nvSpPr>
        <p:spPr bwMode="auto">
          <a:xfrm>
            <a:off x="3514044" y="1983471"/>
            <a:ext cx="29655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a:solidFill>
                  <a:srgbClr val="000000"/>
                </a:solidFill>
              </a:rPr>
              <a:t>2%</a:t>
            </a:r>
            <a:endParaRPr lang="en-GB" sz="2400">
              <a:solidFill>
                <a:srgbClr val="000000"/>
              </a:solidFill>
            </a:endParaRPr>
          </a:p>
        </p:txBody>
      </p:sp>
      <p:sp>
        <p:nvSpPr>
          <p:cNvPr id="949330" name="Rectangle 82"/>
          <p:cNvSpPr>
            <a:spLocks noChangeArrowheads="1"/>
          </p:cNvSpPr>
          <p:nvPr/>
        </p:nvSpPr>
        <p:spPr bwMode="auto">
          <a:xfrm>
            <a:off x="4788806" y="2093009"/>
            <a:ext cx="29655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a:solidFill>
                  <a:srgbClr val="000000"/>
                </a:solidFill>
              </a:rPr>
              <a:t>4%</a:t>
            </a:r>
            <a:endParaRPr lang="en-GB" sz="2400">
              <a:solidFill>
                <a:srgbClr val="000000"/>
              </a:solidFill>
            </a:endParaRPr>
          </a:p>
        </p:txBody>
      </p:sp>
      <p:sp>
        <p:nvSpPr>
          <p:cNvPr id="949331" name="Rectangle 83"/>
          <p:cNvSpPr>
            <a:spLocks noChangeArrowheads="1"/>
          </p:cNvSpPr>
          <p:nvPr/>
        </p:nvSpPr>
        <p:spPr bwMode="auto">
          <a:xfrm>
            <a:off x="6065156" y="2297796"/>
            <a:ext cx="29655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a:solidFill>
                  <a:srgbClr val="000000"/>
                </a:solidFill>
              </a:rPr>
              <a:t>7%</a:t>
            </a:r>
            <a:endParaRPr lang="en-GB" sz="2400">
              <a:solidFill>
                <a:srgbClr val="000000"/>
              </a:solidFill>
            </a:endParaRPr>
          </a:p>
        </p:txBody>
      </p:sp>
      <p:sp>
        <p:nvSpPr>
          <p:cNvPr id="949332" name="Rectangle 84"/>
          <p:cNvSpPr>
            <a:spLocks noChangeArrowheads="1"/>
          </p:cNvSpPr>
          <p:nvPr/>
        </p:nvSpPr>
        <p:spPr bwMode="auto">
          <a:xfrm>
            <a:off x="7341506" y="3253471"/>
            <a:ext cx="41036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a:solidFill>
                  <a:srgbClr val="000000"/>
                </a:solidFill>
              </a:rPr>
              <a:t>33%</a:t>
            </a:r>
            <a:endParaRPr lang="en-GB" sz="2400">
              <a:solidFill>
                <a:srgbClr val="000000"/>
              </a:solidFill>
            </a:endParaRPr>
          </a:p>
        </p:txBody>
      </p:sp>
      <p:sp>
        <p:nvSpPr>
          <p:cNvPr id="949333" name="Rectangle 85"/>
          <p:cNvSpPr>
            <a:spLocks noChangeArrowheads="1"/>
          </p:cNvSpPr>
          <p:nvPr/>
        </p:nvSpPr>
        <p:spPr bwMode="auto">
          <a:xfrm>
            <a:off x="8609919" y="3434446"/>
            <a:ext cx="29655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GB" sz="1600" b="1">
                <a:solidFill>
                  <a:srgbClr val="000000"/>
                </a:solidFill>
              </a:rPr>
              <a:t>9%</a:t>
            </a:r>
            <a:endParaRPr lang="en-GB" sz="2400">
              <a:solidFill>
                <a:srgbClr val="000000"/>
              </a:solidFill>
            </a:endParaRPr>
          </a:p>
        </p:txBody>
      </p:sp>
      <p:sp>
        <p:nvSpPr>
          <p:cNvPr id="949341" name="Rectangle 93"/>
          <p:cNvSpPr>
            <a:spLocks noChangeArrowheads="1"/>
          </p:cNvSpPr>
          <p:nvPr/>
        </p:nvSpPr>
        <p:spPr bwMode="auto">
          <a:xfrm>
            <a:off x="1169988" y="376238"/>
            <a:ext cx="6759575"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defTabSz="914400" eaLnBrk="0" hangingPunct="0"/>
            <a:r>
              <a:rPr lang="en-GB" altLang="en-US" sz="3200" dirty="0" smtClean="0">
                <a:solidFill>
                  <a:srgbClr val="333399"/>
                </a:solidFill>
                <a:latin typeface="Calibri" pitchFamily="34" charset="0"/>
              </a:rPr>
              <a:t>DBD pathway</a:t>
            </a:r>
            <a:endParaRPr lang="en-GB" sz="3200" dirty="0">
              <a:solidFill>
                <a:srgbClr val="333399"/>
              </a:solidFill>
              <a:latin typeface="Calibri" pitchFamily="34" charset="0"/>
            </a:endParaRPr>
          </a:p>
        </p:txBody>
      </p:sp>
      <p:sp>
        <p:nvSpPr>
          <p:cNvPr id="80" name="Rectangle 233"/>
          <p:cNvSpPr>
            <a:spLocks noChangeArrowheads="1"/>
          </p:cNvSpPr>
          <p:nvPr/>
        </p:nvSpPr>
        <p:spPr bwMode="auto">
          <a:xfrm>
            <a:off x="1979712" y="3284984"/>
            <a:ext cx="3506787"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pitchFamily="34" charset="0"/>
              <a:buNone/>
            </a:pPr>
            <a:r>
              <a:rPr lang="en-GB" altLang="en-US" sz="1600" dirty="0">
                <a:solidFill>
                  <a:srgbClr val="000000"/>
                </a:solidFill>
              </a:rPr>
              <a:t>Potential </a:t>
            </a:r>
            <a:r>
              <a:rPr lang="en-GB" altLang="en-US" sz="1600" dirty="0" smtClean="0">
                <a:solidFill>
                  <a:srgbClr val="000000"/>
                </a:solidFill>
              </a:rPr>
              <a:t>DBD </a:t>
            </a:r>
            <a:r>
              <a:rPr lang="en-GB" altLang="en-US" sz="1600" dirty="0">
                <a:solidFill>
                  <a:srgbClr val="000000"/>
                </a:solidFill>
              </a:rPr>
              <a:t>donor: a patient who </a:t>
            </a:r>
            <a:r>
              <a:rPr lang="en-GB" altLang="en-US" sz="1600" dirty="0" smtClean="0">
                <a:solidFill>
                  <a:srgbClr val="000000"/>
                </a:solidFill>
              </a:rPr>
              <a:t>has been certified dead by brainstem criteria</a:t>
            </a:r>
            <a:endParaRPr lang="en-GB" altLang="en-US" sz="1600" dirty="0">
              <a:solidFill>
                <a:srgbClr val="000000"/>
              </a:solidFill>
            </a:endParaRPr>
          </a:p>
          <a:p>
            <a:pPr>
              <a:buFont typeface="Arial" pitchFamily="34" charset="0"/>
              <a:buNone/>
            </a:pPr>
            <a:endParaRPr lang="en-GB" altLang="en-US" sz="1600" dirty="0">
              <a:solidFill>
                <a:srgbClr val="000000"/>
              </a:solidFill>
            </a:endParaRPr>
          </a:p>
          <a:p>
            <a:pPr>
              <a:buFont typeface="Arial" pitchFamily="34" charset="0"/>
              <a:buNone/>
            </a:pPr>
            <a:r>
              <a:rPr lang="en-GB" altLang="en-US" sz="1600" dirty="0">
                <a:solidFill>
                  <a:srgbClr val="000000"/>
                </a:solidFill>
              </a:rPr>
              <a:t>Conversion rate </a:t>
            </a:r>
            <a:r>
              <a:rPr lang="en-GB" altLang="en-US" sz="1600" dirty="0" smtClean="0">
                <a:solidFill>
                  <a:srgbClr val="000000"/>
                </a:solidFill>
              </a:rPr>
              <a:t>45%</a:t>
            </a:r>
            <a:endParaRPr lang="en-GB" altLang="en-US" sz="1600" dirty="0">
              <a:solidFill>
                <a:srgbClr val="000000"/>
              </a:solidFill>
            </a:endParaRPr>
          </a:p>
        </p:txBody>
      </p:sp>
    </p:spTree>
    <p:extLst>
      <p:ext uri="{BB962C8B-B14F-4D97-AF65-F5344CB8AC3E}">
        <p14:creationId xmlns:p14="http://schemas.microsoft.com/office/powerpoint/2010/main" xmlns="" val="36941270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7" name="AutoShape 3"/>
          <p:cNvSpPr>
            <a:spLocks noChangeAspect="1" noChangeArrowheads="1" noTextEdit="1"/>
          </p:cNvSpPr>
          <p:nvPr/>
        </p:nvSpPr>
        <p:spPr bwMode="auto">
          <a:xfrm>
            <a:off x="-71438" y="53975"/>
            <a:ext cx="9215438" cy="687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solidFill>
                <a:srgbClr val="000000"/>
              </a:solidFill>
            </a:endParaRPr>
          </a:p>
        </p:txBody>
      </p:sp>
      <p:sp>
        <p:nvSpPr>
          <p:cNvPr id="948232" name="Line 8"/>
          <p:cNvSpPr>
            <a:spLocks noChangeShapeType="1"/>
          </p:cNvSpPr>
          <p:nvPr/>
        </p:nvSpPr>
        <p:spPr bwMode="auto">
          <a:xfrm>
            <a:off x="698049" y="1562100"/>
            <a:ext cx="0" cy="397510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3" name="Line 9"/>
          <p:cNvSpPr>
            <a:spLocks noChangeShapeType="1"/>
          </p:cNvSpPr>
          <p:nvPr/>
        </p:nvSpPr>
        <p:spPr bwMode="auto">
          <a:xfrm flipH="1">
            <a:off x="658362" y="55054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4" name="Line 10"/>
          <p:cNvSpPr>
            <a:spLocks noChangeShapeType="1"/>
          </p:cNvSpPr>
          <p:nvPr/>
        </p:nvSpPr>
        <p:spPr bwMode="auto">
          <a:xfrm flipH="1">
            <a:off x="658362" y="511968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5" name="Line 11"/>
          <p:cNvSpPr>
            <a:spLocks noChangeShapeType="1"/>
          </p:cNvSpPr>
          <p:nvPr/>
        </p:nvSpPr>
        <p:spPr bwMode="auto">
          <a:xfrm flipH="1">
            <a:off x="658362" y="47244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6" name="Line 12"/>
          <p:cNvSpPr>
            <a:spLocks noChangeShapeType="1"/>
          </p:cNvSpPr>
          <p:nvPr/>
        </p:nvSpPr>
        <p:spPr bwMode="auto">
          <a:xfrm flipH="1">
            <a:off x="658362" y="43307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7" name="Line 13"/>
          <p:cNvSpPr>
            <a:spLocks noChangeShapeType="1"/>
          </p:cNvSpPr>
          <p:nvPr/>
        </p:nvSpPr>
        <p:spPr bwMode="auto">
          <a:xfrm flipH="1">
            <a:off x="658362" y="39433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8" name="Line 14"/>
          <p:cNvSpPr>
            <a:spLocks noChangeShapeType="1"/>
          </p:cNvSpPr>
          <p:nvPr/>
        </p:nvSpPr>
        <p:spPr bwMode="auto">
          <a:xfrm flipH="1">
            <a:off x="658362" y="35496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39" name="Line 15"/>
          <p:cNvSpPr>
            <a:spLocks noChangeShapeType="1"/>
          </p:cNvSpPr>
          <p:nvPr/>
        </p:nvSpPr>
        <p:spPr bwMode="auto">
          <a:xfrm flipH="1">
            <a:off x="658362" y="316388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40" name="Line 16"/>
          <p:cNvSpPr>
            <a:spLocks noChangeShapeType="1"/>
          </p:cNvSpPr>
          <p:nvPr/>
        </p:nvSpPr>
        <p:spPr bwMode="auto">
          <a:xfrm flipH="1">
            <a:off x="658362" y="27686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41" name="Line 17"/>
          <p:cNvSpPr>
            <a:spLocks noChangeShapeType="1"/>
          </p:cNvSpPr>
          <p:nvPr/>
        </p:nvSpPr>
        <p:spPr bwMode="auto">
          <a:xfrm flipH="1">
            <a:off x="658362" y="237490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42" name="Line 18"/>
          <p:cNvSpPr>
            <a:spLocks noChangeShapeType="1"/>
          </p:cNvSpPr>
          <p:nvPr/>
        </p:nvSpPr>
        <p:spPr bwMode="auto">
          <a:xfrm flipH="1">
            <a:off x="658362" y="1989138"/>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43" name="Line 19"/>
          <p:cNvSpPr>
            <a:spLocks noChangeShapeType="1"/>
          </p:cNvSpPr>
          <p:nvPr/>
        </p:nvSpPr>
        <p:spPr bwMode="auto">
          <a:xfrm flipH="1">
            <a:off x="658362" y="1593850"/>
            <a:ext cx="39687"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44" name="Rectangle 20"/>
          <p:cNvSpPr>
            <a:spLocks noChangeArrowheads="1"/>
          </p:cNvSpPr>
          <p:nvPr/>
        </p:nvSpPr>
        <p:spPr bwMode="auto">
          <a:xfrm rot="16200000">
            <a:off x="16218" y="4215606"/>
            <a:ext cx="1460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a:t>
            </a:r>
            <a:endParaRPr lang="en-GB">
              <a:solidFill>
                <a:srgbClr val="000000"/>
              </a:solidFill>
            </a:endParaRPr>
          </a:p>
        </p:txBody>
      </p:sp>
      <p:sp>
        <p:nvSpPr>
          <p:cNvPr id="948245" name="Rectangle 21"/>
          <p:cNvSpPr>
            <a:spLocks noChangeArrowheads="1"/>
          </p:cNvSpPr>
          <p:nvPr/>
        </p:nvSpPr>
        <p:spPr bwMode="auto">
          <a:xfrm rot="16200000">
            <a:off x="66224" y="4133850"/>
            <a:ext cx="46038"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 </a:t>
            </a:r>
            <a:endParaRPr lang="en-GB">
              <a:solidFill>
                <a:srgbClr val="000000"/>
              </a:solidFill>
            </a:endParaRPr>
          </a:p>
        </p:txBody>
      </p:sp>
      <p:sp>
        <p:nvSpPr>
          <p:cNvPr id="948246" name="Rectangle 22"/>
          <p:cNvSpPr>
            <a:spLocks noChangeArrowheads="1"/>
          </p:cNvSpPr>
          <p:nvPr/>
        </p:nvSpPr>
        <p:spPr bwMode="auto">
          <a:xfrm rot="16200000">
            <a:off x="38443" y="4058444"/>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o</a:t>
            </a:r>
            <a:endParaRPr lang="en-GB">
              <a:solidFill>
                <a:srgbClr val="000000"/>
              </a:solidFill>
            </a:endParaRPr>
          </a:p>
        </p:txBody>
      </p:sp>
      <p:sp>
        <p:nvSpPr>
          <p:cNvPr id="948247" name="Rectangle 23"/>
          <p:cNvSpPr>
            <a:spLocks noChangeArrowheads="1"/>
          </p:cNvSpPr>
          <p:nvPr/>
        </p:nvSpPr>
        <p:spPr bwMode="auto">
          <a:xfrm rot="16200000">
            <a:off x="61461" y="3976688"/>
            <a:ext cx="55563"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f</a:t>
            </a:r>
            <a:endParaRPr lang="en-GB">
              <a:solidFill>
                <a:srgbClr val="000000"/>
              </a:solidFill>
            </a:endParaRPr>
          </a:p>
        </p:txBody>
      </p:sp>
      <p:sp>
        <p:nvSpPr>
          <p:cNvPr id="948248" name="Rectangle 24"/>
          <p:cNvSpPr>
            <a:spLocks noChangeArrowheads="1"/>
          </p:cNvSpPr>
          <p:nvPr/>
        </p:nvSpPr>
        <p:spPr bwMode="auto">
          <a:xfrm rot="16200000">
            <a:off x="66224" y="3927475"/>
            <a:ext cx="46038"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 </a:t>
            </a:r>
            <a:endParaRPr lang="en-GB">
              <a:solidFill>
                <a:srgbClr val="000000"/>
              </a:solidFill>
            </a:endParaRPr>
          </a:p>
        </p:txBody>
      </p:sp>
      <p:sp>
        <p:nvSpPr>
          <p:cNvPr id="948249" name="Rectangle 25"/>
          <p:cNvSpPr>
            <a:spLocks noChangeArrowheads="1"/>
          </p:cNvSpPr>
          <p:nvPr/>
        </p:nvSpPr>
        <p:spPr bwMode="auto">
          <a:xfrm rot="16200000">
            <a:off x="38443" y="3853656"/>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p</a:t>
            </a:r>
            <a:endParaRPr lang="en-GB">
              <a:solidFill>
                <a:srgbClr val="000000"/>
              </a:solidFill>
            </a:endParaRPr>
          </a:p>
        </p:txBody>
      </p:sp>
      <p:sp>
        <p:nvSpPr>
          <p:cNvPr id="948250" name="Rectangle 26"/>
          <p:cNvSpPr>
            <a:spLocks noChangeArrowheads="1"/>
          </p:cNvSpPr>
          <p:nvPr/>
        </p:nvSpPr>
        <p:spPr bwMode="auto">
          <a:xfrm rot="16200000">
            <a:off x="38443" y="3750469"/>
            <a:ext cx="10160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o</a:t>
            </a:r>
            <a:endParaRPr lang="en-GB">
              <a:solidFill>
                <a:srgbClr val="000000"/>
              </a:solidFill>
            </a:endParaRPr>
          </a:p>
        </p:txBody>
      </p:sp>
      <p:sp>
        <p:nvSpPr>
          <p:cNvPr id="948251" name="Rectangle 27"/>
          <p:cNvSpPr>
            <a:spLocks noChangeArrowheads="1"/>
          </p:cNvSpPr>
          <p:nvPr/>
        </p:nvSpPr>
        <p:spPr bwMode="auto">
          <a:xfrm rot="16200000">
            <a:off x="61462" y="3670300"/>
            <a:ext cx="55562"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t</a:t>
            </a:r>
            <a:endParaRPr lang="en-GB">
              <a:solidFill>
                <a:srgbClr val="000000"/>
              </a:solidFill>
            </a:endParaRPr>
          </a:p>
        </p:txBody>
      </p:sp>
      <p:sp>
        <p:nvSpPr>
          <p:cNvPr id="948252" name="Rectangle 28"/>
          <p:cNvSpPr>
            <a:spLocks noChangeArrowheads="1"/>
          </p:cNvSpPr>
          <p:nvPr/>
        </p:nvSpPr>
        <p:spPr bwMode="auto">
          <a:xfrm rot="16200000">
            <a:off x="35268" y="359648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e</a:t>
            </a:r>
            <a:endParaRPr lang="en-GB">
              <a:solidFill>
                <a:srgbClr val="000000"/>
              </a:solidFill>
            </a:endParaRPr>
          </a:p>
        </p:txBody>
      </p:sp>
      <p:sp>
        <p:nvSpPr>
          <p:cNvPr id="948253" name="Rectangle 29"/>
          <p:cNvSpPr>
            <a:spLocks noChangeArrowheads="1"/>
          </p:cNvSpPr>
          <p:nvPr/>
        </p:nvSpPr>
        <p:spPr bwMode="auto">
          <a:xfrm rot="16200000">
            <a:off x="30506" y="3498056"/>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n</a:t>
            </a:r>
            <a:endParaRPr lang="en-GB">
              <a:solidFill>
                <a:srgbClr val="000000"/>
              </a:solidFill>
            </a:endParaRPr>
          </a:p>
        </p:txBody>
      </p:sp>
      <p:sp>
        <p:nvSpPr>
          <p:cNvPr id="948254" name="Rectangle 30"/>
          <p:cNvSpPr>
            <a:spLocks noChangeArrowheads="1"/>
          </p:cNvSpPr>
          <p:nvPr/>
        </p:nvSpPr>
        <p:spPr bwMode="auto">
          <a:xfrm rot="16200000">
            <a:off x="53524" y="3417888"/>
            <a:ext cx="55563"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t</a:t>
            </a:r>
            <a:endParaRPr lang="en-GB">
              <a:solidFill>
                <a:srgbClr val="000000"/>
              </a:solidFill>
            </a:endParaRPr>
          </a:p>
        </p:txBody>
      </p:sp>
      <p:sp>
        <p:nvSpPr>
          <p:cNvPr id="948255" name="Rectangle 31"/>
          <p:cNvSpPr>
            <a:spLocks noChangeArrowheads="1"/>
          </p:cNvSpPr>
          <p:nvPr/>
        </p:nvSpPr>
        <p:spPr bwMode="auto">
          <a:xfrm rot="16200000">
            <a:off x="58287" y="3368675"/>
            <a:ext cx="46038"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i</a:t>
            </a:r>
            <a:endParaRPr lang="en-GB">
              <a:solidFill>
                <a:srgbClr val="000000"/>
              </a:solidFill>
            </a:endParaRPr>
          </a:p>
        </p:txBody>
      </p:sp>
      <p:sp>
        <p:nvSpPr>
          <p:cNvPr id="948256" name="Rectangle 32"/>
          <p:cNvSpPr>
            <a:spLocks noChangeArrowheads="1"/>
          </p:cNvSpPr>
          <p:nvPr/>
        </p:nvSpPr>
        <p:spPr bwMode="auto">
          <a:xfrm rot="16200000">
            <a:off x="35268" y="330438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a</a:t>
            </a:r>
            <a:endParaRPr lang="en-GB">
              <a:solidFill>
                <a:srgbClr val="000000"/>
              </a:solidFill>
            </a:endParaRPr>
          </a:p>
        </p:txBody>
      </p:sp>
      <p:sp>
        <p:nvSpPr>
          <p:cNvPr id="948257" name="Rectangle 33"/>
          <p:cNvSpPr>
            <a:spLocks noChangeArrowheads="1"/>
          </p:cNvSpPr>
          <p:nvPr/>
        </p:nvSpPr>
        <p:spPr bwMode="auto">
          <a:xfrm rot="16200000">
            <a:off x="58287" y="3233738"/>
            <a:ext cx="46037"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l</a:t>
            </a:r>
            <a:endParaRPr lang="en-GB">
              <a:solidFill>
                <a:srgbClr val="000000"/>
              </a:solidFill>
            </a:endParaRPr>
          </a:p>
        </p:txBody>
      </p:sp>
      <p:sp>
        <p:nvSpPr>
          <p:cNvPr id="948258" name="Rectangle 34"/>
          <p:cNvSpPr>
            <a:spLocks noChangeArrowheads="1"/>
          </p:cNvSpPr>
          <p:nvPr/>
        </p:nvSpPr>
        <p:spPr bwMode="auto">
          <a:xfrm rot="16200000">
            <a:off x="58287" y="3195638"/>
            <a:ext cx="46037"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 </a:t>
            </a:r>
            <a:endParaRPr lang="en-GB">
              <a:solidFill>
                <a:srgbClr val="000000"/>
              </a:solidFill>
            </a:endParaRPr>
          </a:p>
        </p:txBody>
      </p:sp>
      <p:sp>
        <p:nvSpPr>
          <p:cNvPr id="948259" name="Rectangle 35"/>
          <p:cNvSpPr>
            <a:spLocks noChangeArrowheads="1"/>
          </p:cNvSpPr>
          <p:nvPr/>
        </p:nvSpPr>
        <p:spPr bwMode="auto">
          <a:xfrm rot="16200000">
            <a:off x="30506" y="3120231"/>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d</a:t>
            </a:r>
            <a:endParaRPr lang="en-GB">
              <a:solidFill>
                <a:srgbClr val="000000"/>
              </a:solidFill>
            </a:endParaRPr>
          </a:p>
        </p:txBody>
      </p:sp>
      <p:sp>
        <p:nvSpPr>
          <p:cNvPr id="948260" name="Rectangle 36"/>
          <p:cNvSpPr>
            <a:spLocks noChangeArrowheads="1"/>
          </p:cNvSpPr>
          <p:nvPr/>
        </p:nvSpPr>
        <p:spPr bwMode="auto">
          <a:xfrm rot="16200000">
            <a:off x="30506" y="3017044"/>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o</a:t>
            </a:r>
            <a:endParaRPr lang="en-GB">
              <a:solidFill>
                <a:srgbClr val="000000"/>
              </a:solidFill>
            </a:endParaRPr>
          </a:p>
        </p:txBody>
      </p:sp>
      <p:sp>
        <p:nvSpPr>
          <p:cNvPr id="948261" name="Rectangle 37"/>
          <p:cNvSpPr>
            <a:spLocks noChangeArrowheads="1"/>
          </p:cNvSpPr>
          <p:nvPr/>
        </p:nvSpPr>
        <p:spPr bwMode="auto">
          <a:xfrm rot="16200000">
            <a:off x="30506" y="2915444"/>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n</a:t>
            </a:r>
            <a:endParaRPr lang="en-GB">
              <a:solidFill>
                <a:srgbClr val="000000"/>
              </a:solidFill>
            </a:endParaRPr>
          </a:p>
        </p:txBody>
      </p:sp>
      <p:sp>
        <p:nvSpPr>
          <p:cNvPr id="948262" name="Rectangle 38"/>
          <p:cNvSpPr>
            <a:spLocks noChangeArrowheads="1"/>
          </p:cNvSpPr>
          <p:nvPr/>
        </p:nvSpPr>
        <p:spPr bwMode="auto">
          <a:xfrm rot="16200000">
            <a:off x="30506" y="2812256"/>
            <a:ext cx="1016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o</a:t>
            </a:r>
            <a:endParaRPr lang="en-GB">
              <a:solidFill>
                <a:srgbClr val="000000"/>
              </a:solidFill>
            </a:endParaRPr>
          </a:p>
        </p:txBody>
      </p:sp>
      <p:sp>
        <p:nvSpPr>
          <p:cNvPr id="948263" name="Rectangle 39"/>
          <p:cNvSpPr>
            <a:spLocks noChangeArrowheads="1"/>
          </p:cNvSpPr>
          <p:nvPr/>
        </p:nvSpPr>
        <p:spPr bwMode="auto">
          <a:xfrm rot="16200000">
            <a:off x="49556" y="2726531"/>
            <a:ext cx="6350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r</a:t>
            </a:r>
            <a:endParaRPr lang="en-GB">
              <a:solidFill>
                <a:srgbClr val="000000"/>
              </a:solidFill>
            </a:endParaRPr>
          </a:p>
        </p:txBody>
      </p:sp>
      <p:sp>
        <p:nvSpPr>
          <p:cNvPr id="948264" name="Rectangle 40"/>
          <p:cNvSpPr>
            <a:spLocks noChangeArrowheads="1"/>
          </p:cNvSpPr>
          <p:nvPr/>
        </p:nvSpPr>
        <p:spPr bwMode="auto">
          <a:xfrm rot="16200000">
            <a:off x="35268" y="2650332"/>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s</a:t>
            </a:r>
            <a:endParaRPr lang="en-GB">
              <a:solidFill>
                <a:srgbClr val="000000"/>
              </a:solidFill>
            </a:endParaRPr>
          </a:p>
        </p:txBody>
      </p:sp>
      <p:sp>
        <p:nvSpPr>
          <p:cNvPr id="948265" name="Rectangle 41"/>
          <p:cNvSpPr>
            <a:spLocks noChangeArrowheads="1"/>
          </p:cNvSpPr>
          <p:nvPr/>
        </p:nvSpPr>
        <p:spPr bwMode="auto">
          <a:xfrm>
            <a:off x="528187" y="5414963"/>
            <a:ext cx="9207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0</a:t>
            </a:r>
            <a:endParaRPr lang="en-GB">
              <a:solidFill>
                <a:srgbClr val="000000"/>
              </a:solidFill>
            </a:endParaRPr>
          </a:p>
        </p:txBody>
      </p:sp>
      <p:sp>
        <p:nvSpPr>
          <p:cNvPr id="948266" name="Rectangle 42"/>
          <p:cNvSpPr>
            <a:spLocks noChangeArrowheads="1"/>
          </p:cNvSpPr>
          <p:nvPr/>
        </p:nvSpPr>
        <p:spPr bwMode="auto">
          <a:xfrm>
            <a:off x="434524" y="50292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10</a:t>
            </a:r>
            <a:endParaRPr lang="en-GB">
              <a:solidFill>
                <a:srgbClr val="000000"/>
              </a:solidFill>
            </a:endParaRPr>
          </a:p>
        </p:txBody>
      </p:sp>
      <p:sp>
        <p:nvSpPr>
          <p:cNvPr id="948267" name="Rectangle 43"/>
          <p:cNvSpPr>
            <a:spLocks noChangeArrowheads="1"/>
          </p:cNvSpPr>
          <p:nvPr/>
        </p:nvSpPr>
        <p:spPr bwMode="auto">
          <a:xfrm>
            <a:off x="434524" y="46339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20</a:t>
            </a:r>
            <a:endParaRPr lang="en-GB">
              <a:solidFill>
                <a:srgbClr val="000000"/>
              </a:solidFill>
            </a:endParaRPr>
          </a:p>
        </p:txBody>
      </p:sp>
      <p:sp>
        <p:nvSpPr>
          <p:cNvPr id="948268" name="Rectangle 44"/>
          <p:cNvSpPr>
            <a:spLocks noChangeArrowheads="1"/>
          </p:cNvSpPr>
          <p:nvPr/>
        </p:nvSpPr>
        <p:spPr bwMode="auto">
          <a:xfrm>
            <a:off x="434524" y="42402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30</a:t>
            </a:r>
            <a:endParaRPr lang="en-GB">
              <a:solidFill>
                <a:srgbClr val="000000"/>
              </a:solidFill>
            </a:endParaRPr>
          </a:p>
        </p:txBody>
      </p:sp>
      <p:sp>
        <p:nvSpPr>
          <p:cNvPr id="948269" name="Rectangle 45"/>
          <p:cNvSpPr>
            <a:spLocks noChangeArrowheads="1"/>
          </p:cNvSpPr>
          <p:nvPr/>
        </p:nvSpPr>
        <p:spPr bwMode="auto">
          <a:xfrm>
            <a:off x="434524" y="385445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40</a:t>
            </a:r>
            <a:endParaRPr lang="en-GB">
              <a:solidFill>
                <a:srgbClr val="000000"/>
              </a:solidFill>
            </a:endParaRPr>
          </a:p>
        </p:txBody>
      </p:sp>
      <p:sp>
        <p:nvSpPr>
          <p:cNvPr id="948270" name="Rectangle 46"/>
          <p:cNvSpPr>
            <a:spLocks noChangeArrowheads="1"/>
          </p:cNvSpPr>
          <p:nvPr/>
        </p:nvSpPr>
        <p:spPr bwMode="auto">
          <a:xfrm>
            <a:off x="434524" y="345916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50</a:t>
            </a:r>
            <a:endParaRPr lang="en-GB">
              <a:solidFill>
                <a:srgbClr val="000000"/>
              </a:solidFill>
            </a:endParaRPr>
          </a:p>
        </p:txBody>
      </p:sp>
      <p:sp>
        <p:nvSpPr>
          <p:cNvPr id="948271" name="Rectangle 47"/>
          <p:cNvSpPr>
            <a:spLocks noChangeArrowheads="1"/>
          </p:cNvSpPr>
          <p:nvPr/>
        </p:nvSpPr>
        <p:spPr bwMode="auto">
          <a:xfrm>
            <a:off x="434524" y="30734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60</a:t>
            </a:r>
            <a:endParaRPr lang="en-GB">
              <a:solidFill>
                <a:srgbClr val="000000"/>
              </a:solidFill>
            </a:endParaRPr>
          </a:p>
        </p:txBody>
      </p:sp>
      <p:sp>
        <p:nvSpPr>
          <p:cNvPr id="948272" name="Rectangle 48"/>
          <p:cNvSpPr>
            <a:spLocks noChangeArrowheads="1"/>
          </p:cNvSpPr>
          <p:nvPr/>
        </p:nvSpPr>
        <p:spPr bwMode="auto">
          <a:xfrm>
            <a:off x="434524" y="267970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70</a:t>
            </a:r>
            <a:endParaRPr lang="en-GB">
              <a:solidFill>
                <a:srgbClr val="000000"/>
              </a:solidFill>
            </a:endParaRPr>
          </a:p>
        </p:txBody>
      </p:sp>
      <p:sp>
        <p:nvSpPr>
          <p:cNvPr id="948273" name="Rectangle 49"/>
          <p:cNvSpPr>
            <a:spLocks noChangeArrowheads="1"/>
          </p:cNvSpPr>
          <p:nvPr/>
        </p:nvSpPr>
        <p:spPr bwMode="auto">
          <a:xfrm>
            <a:off x="434524" y="2284413"/>
            <a:ext cx="184150"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80</a:t>
            </a:r>
            <a:endParaRPr lang="en-GB">
              <a:solidFill>
                <a:srgbClr val="000000"/>
              </a:solidFill>
            </a:endParaRPr>
          </a:p>
        </p:txBody>
      </p:sp>
      <p:sp>
        <p:nvSpPr>
          <p:cNvPr id="948274" name="Rectangle 50"/>
          <p:cNvSpPr>
            <a:spLocks noChangeArrowheads="1"/>
          </p:cNvSpPr>
          <p:nvPr/>
        </p:nvSpPr>
        <p:spPr bwMode="auto">
          <a:xfrm>
            <a:off x="434524" y="1898650"/>
            <a:ext cx="184150"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90</a:t>
            </a:r>
            <a:endParaRPr lang="en-GB">
              <a:solidFill>
                <a:srgbClr val="000000"/>
              </a:solidFill>
            </a:endParaRPr>
          </a:p>
        </p:txBody>
      </p:sp>
      <p:sp>
        <p:nvSpPr>
          <p:cNvPr id="948275" name="Rectangle 51"/>
          <p:cNvSpPr>
            <a:spLocks noChangeArrowheads="1"/>
          </p:cNvSpPr>
          <p:nvPr/>
        </p:nvSpPr>
        <p:spPr bwMode="auto">
          <a:xfrm>
            <a:off x="339274" y="1503363"/>
            <a:ext cx="276225" cy="19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300" b="1">
                <a:solidFill>
                  <a:srgbClr val="000000"/>
                </a:solidFill>
              </a:rPr>
              <a:t>100</a:t>
            </a:r>
            <a:endParaRPr lang="en-GB">
              <a:solidFill>
                <a:srgbClr val="000000"/>
              </a:solidFill>
            </a:endParaRPr>
          </a:p>
        </p:txBody>
      </p:sp>
      <p:sp>
        <p:nvSpPr>
          <p:cNvPr id="948276" name="Line 52"/>
          <p:cNvSpPr>
            <a:spLocks noChangeShapeType="1"/>
          </p:cNvSpPr>
          <p:nvPr/>
        </p:nvSpPr>
        <p:spPr bwMode="auto">
          <a:xfrm flipH="1">
            <a:off x="698049" y="5537200"/>
            <a:ext cx="8128000" cy="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77" name="Line 53"/>
          <p:cNvSpPr>
            <a:spLocks noChangeShapeType="1"/>
          </p:cNvSpPr>
          <p:nvPr/>
        </p:nvSpPr>
        <p:spPr bwMode="auto">
          <a:xfrm>
            <a:off x="737737"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78" name="Line 54"/>
          <p:cNvSpPr>
            <a:spLocks noChangeShapeType="1"/>
          </p:cNvSpPr>
          <p:nvPr/>
        </p:nvSpPr>
        <p:spPr bwMode="auto">
          <a:xfrm>
            <a:off x="2012499"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79" name="Line 55"/>
          <p:cNvSpPr>
            <a:spLocks noChangeShapeType="1"/>
          </p:cNvSpPr>
          <p:nvPr/>
        </p:nvSpPr>
        <p:spPr bwMode="auto">
          <a:xfrm>
            <a:off x="3280912"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80" name="Line 56"/>
          <p:cNvSpPr>
            <a:spLocks noChangeShapeType="1"/>
          </p:cNvSpPr>
          <p:nvPr/>
        </p:nvSpPr>
        <p:spPr bwMode="auto">
          <a:xfrm>
            <a:off x="4557262"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81" name="Line 57"/>
          <p:cNvSpPr>
            <a:spLocks noChangeShapeType="1"/>
          </p:cNvSpPr>
          <p:nvPr/>
        </p:nvSpPr>
        <p:spPr bwMode="auto">
          <a:xfrm>
            <a:off x="5833612"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82" name="Line 58"/>
          <p:cNvSpPr>
            <a:spLocks noChangeShapeType="1"/>
          </p:cNvSpPr>
          <p:nvPr/>
        </p:nvSpPr>
        <p:spPr bwMode="auto">
          <a:xfrm>
            <a:off x="7109962"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83" name="Line 59"/>
          <p:cNvSpPr>
            <a:spLocks noChangeShapeType="1"/>
          </p:cNvSpPr>
          <p:nvPr/>
        </p:nvSpPr>
        <p:spPr bwMode="auto">
          <a:xfrm>
            <a:off x="8376787" y="5537200"/>
            <a:ext cx="0" cy="31750"/>
          </a:xfrm>
          <a:prstGeom prst="line">
            <a:avLst/>
          </a:prstGeom>
          <a:noFill/>
          <a:ln w="7938">
            <a:solidFill>
              <a:srgbClr val="000000"/>
            </a:solidFill>
            <a:miter lim="800000"/>
            <a:headEnd/>
            <a:tailEnd/>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948284" name="Rectangle 60"/>
          <p:cNvSpPr>
            <a:spLocks noChangeArrowheads="1"/>
          </p:cNvSpPr>
          <p:nvPr/>
        </p:nvSpPr>
        <p:spPr bwMode="auto">
          <a:xfrm>
            <a:off x="418649" y="5589588"/>
            <a:ext cx="6445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Potential</a:t>
            </a:r>
            <a:endParaRPr lang="en-GB">
              <a:solidFill>
                <a:srgbClr val="000000"/>
              </a:solidFill>
            </a:endParaRPr>
          </a:p>
        </p:txBody>
      </p:sp>
      <p:sp>
        <p:nvSpPr>
          <p:cNvPr id="948285" name="Rectangle 61"/>
          <p:cNvSpPr>
            <a:spLocks noChangeArrowheads="1"/>
          </p:cNvSpPr>
          <p:nvPr/>
        </p:nvSpPr>
        <p:spPr bwMode="auto">
          <a:xfrm>
            <a:off x="442462" y="5762625"/>
            <a:ext cx="517525"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donors</a:t>
            </a:r>
            <a:endParaRPr lang="en-GB">
              <a:solidFill>
                <a:srgbClr val="000000"/>
              </a:solidFill>
            </a:endParaRPr>
          </a:p>
        </p:txBody>
      </p:sp>
      <p:sp>
        <p:nvSpPr>
          <p:cNvPr id="948286" name="Rectangle 62"/>
          <p:cNvSpPr>
            <a:spLocks noChangeArrowheads="1"/>
          </p:cNvSpPr>
          <p:nvPr/>
        </p:nvSpPr>
        <p:spPr bwMode="auto">
          <a:xfrm>
            <a:off x="969512" y="5768975"/>
            <a:ext cx="57150"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800" b="1">
                <a:solidFill>
                  <a:srgbClr val="000000"/>
                </a:solidFill>
              </a:rPr>
              <a:t>1</a:t>
            </a:r>
            <a:endParaRPr lang="en-GB">
              <a:solidFill>
                <a:srgbClr val="000000"/>
              </a:solidFill>
            </a:endParaRPr>
          </a:p>
        </p:txBody>
      </p:sp>
      <p:sp>
        <p:nvSpPr>
          <p:cNvPr id="948287" name="Rectangle 63"/>
          <p:cNvSpPr>
            <a:spLocks noChangeArrowheads="1"/>
          </p:cNvSpPr>
          <p:nvPr/>
        </p:nvSpPr>
        <p:spPr bwMode="auto">
          <a:xfrm>
            <a:off x="1552124" y="5589588"/>
            <a:ext cx="9239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Neurological</a:t>
            </a:r>
            <a:endParaRPr lang="en-GB">
              <a:solidFill>
                <a:srgbClr val="000000"/>
              </a:solidFill>
            </a:endParaRPr>
          </a:p>
        </p:txBody>
      </p:sp>
      <p:sp>
        <p:nvSpPr>
          <p:cNvPr id="948288" name="Rectangle 64"/>
          <p:cNvSpPr>
            <a:spLocks noChangeArrowheads="1"/>
          </p:cNvSpPr>
          <p:nvPr/>
        </p:nvSpPr>
        <p:spPr bwMode="auto">
          <a:xfrm>
            <a:off x="1615624" y="5762625"/>
            <a:ext cx="803275"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death tests</a:t>
            </a:r>
            <a:endParaRPr lang="en-GB">
              <a:solidFill>
                <a:srgbClr val="000000"/>
              </a:solidFill>
            </a:endParaRPr>
          </a:p>
        </p:txBody>
      </p:sp>
      <p:sp>
        <p:nvSpPr>
          <p:cNvPr id="948289" name="Rectangle 65"/>
          <p:cNvSpPr>
            <a:spLocks noChangeArrowheads="1"/>
          </p:cNvSpPr>
          <p:nvPr/>
        </p:nvSpPr>
        <p:spPr bwMode="auto">
          <a:xfrm>
            <a:off x="1631499" y="5935663"/>
            <a:ext cx="75247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performed</a:t>
            </a:r>
            <a:endParaRPr lang="en-GB">
              <a:solidFill>
                <a:srgbClr val="000000"/>
              </a:solidFill>
            </a:endParaRPr>
          </a:p>
        </p:txBody>
      </p:sp>
      <p:sp>
        <p:nvSpPr>
          <p:cNvPr id="948290" name="Rectangle 66"/>
          <p:cNvSpPr>
            <a:spLocks noChangeArrowheads="1"/>
          </p:cNvSpPr>
          <p:nvPr/>
        </p:nvSpPr>
        <p:spPr bwMode="auto">
          <a:xfrm>
            <a:off x="1623562" y="6108700"/>
            <a:ext cx="7874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(DBD only)</a:t>
            </a:r>
            <a:endParaRPr lang="en-GB">
              <a:solidFill>
                <a:srgbClr val="000000"/>
              </a:solidFill>
            </a:endParaRPr>
          </a:p>
        </p:txBody>
      </p:sp>
      <p:sp>
        <p:nvSpPr>
          <p:cNvPr id="948291" name="Rectangle 67"/>
          <p:cNvSpPr>
            <a:spLocks noChangeArrowheads="1"/>
          </p:cNvSpPr>
          <p:nvPr/>
        </p:nvSpPr>
        <p:spPr bwMode="auto">
          <a:xfrm>
            <a:off x="2820537" y="5589588"/>
            <a:ext cx="923925"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Neurological</a:t>
            </a:r>
            <a:endParaRPr lang="en-GB">
              <a:solidFill>
                <a:srgbClr val="000000"/>
              </a:solidFill>
            </a:endParaRPr>
          </a:p>
        </p:txBody>
      </p:sp>
      <p:sp>
        <p:nvSpPr>
          <p:cNvPr id="948292" name="Rectangle 68"/>
          <p:cNvSpPr>
            <a:spLocks noChangeArrowheads="1"/>
          </p:cNvSpPr>
          <p:nvPr/>
        </p:nvSpPr>
        <p:spPr bwMode="auto">
          <a:xfrm>
            <a:off x="3080887" y="5762625"/>
            <a:ext cx="4064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death</a:t>
            </a:r>
            <a:endParaRPr lang="en-GB">
              <a:solidFill>
                <a:srgbClr val="000000"/>
              </a:solidFill>
            </a:endParaRPr>
          </a:p>
        </p:txBody>
      </p:sp>
      <p:sp>
        <p:nvSpPr>
          <p:cNvPr id="948293" name="Rectangle 69"/>
          <p:cNvSpPr>
            <a:spLocks noChangeArrowheads="1"/>
          </p:cNvSpPr>
          <p:nvPr/>
        </p:nvSpPr>
        <p:spPr bwMode="auto">
          <a:xfrm>
            <a:off x="2915787" y="5935663"/>
            <a:ext cx="736600"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confirmed</a:t>
            </a:r>
            <a:endParaRPr lang="en-GB">
              <a:solidFill>
                <a:srgbClr val="000000"/>
              </a:solidFill>
            </a:endParaRPr>
          </a:p>
        </p:txBody>
      </p:sp>
      <p:sp>
        <p:nvSpPr>
          <p:cNvPr id="948294" name="Rectangle 70"/>
          <p:cNvSpPr>
            <a:spLocks noChangeArrowheads="1"/>
          </p:cNvSpPr>
          <p:nvPr/>
        </p:nvSpPr>
        <p:spPr bwMode="auto">
          <a:xfrm>
            <a:off x="2891974" y="6108700"/>
            <a:ext cx="7874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(DBD only)</a:t>
            </a:r>
            <a:endParaRPr lang="en-GB">
              <a:solidFill>
                <a:srgbClr val="000000"/>
              </a:solidFill>
            </a:endParaRPr>
          </a:p>
        </p:txBody>
      </p:sp>
      <p:sp>
        <p:nvSpPr>
          <p:cNvPr id="948295" name="Rectangle 71"/>
          <p:cNvSpPr>
            <a:spLocks noChangeArrowheads="1"/>
          </p:cNvSpPr>
          <p:nvPr/>
        </p:nvSpPr>
        <p:spPr bwMode="auto">
          <a:xfrm>
            <a:off x="3907974" y="5589588"/>
            <a:ext cx="1296988"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Contraindications</a:t>
            </a:r>
            <a:endParaRPr lang="en-GB">
              <a:solidFill>
                <a:srgbClr val="000000"/>
              </a:solidFill>
            </a:endParaRPr>
          </a:p>
        </p:txBody>
      </p:sp>
      <p:sp>
        <p:nvSpPr>
          <p:cNvPr id="948296" name="Rectangle 72"/>
          <p:cNvSpPr>
            <a:spLocks noChangeArrowheads="1"/>
          </p:cNvSpPr>
          <p:nvPr/>
        </p:nvSpPr>
        <p:spPr bwMode="auto">
          <a:xfrm>
            <a:off x="5593899" y="5589588"/>
            <a:ext cx="482600"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Family</a:t>
            </a:r>
            <a:endParaRPr lang="en-GB">
              <a:solidFill>
                <a:srgbClr val="000000"/>
              </a:solidFill>
            </a:endParaRPr>
          </a:p>
        </p:txBody>
      </p:sp>
      <p:sp>
        <p:nvSpPr>
          <p:cNvPr id="948297" name="Rectangle 73"/>
          <p:cNvSpPr>
            <a:spLocks noChangeArrowheads="1"/>
          </p:cNvSpPr>
          <p:nvPr/>
        </p:nvSpPr>
        <p:spPr bwMode="auto">
          <a:xfrm>
            <a:off x="5482774" y="5762625"/>
            <a:ext cx="6858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approach</a:t>
            </a:r>
            <a:endParaRPr lang="en-GB">
              <a:solidFill>
                <a:srgbClr val="000000"/>
              </a:solidFill>
            </a:endParaRPr>
          </a:p>
        </p:txBody>
      </p:sp>
      <p:sp>
        <p:nvSpPr>
          <p:cNvPr id="948298" name="Rectangle 74"/>
          <p:cNvSpPr>
            <a:spLocks noChangeArrowheads="1"/>
          </p:cNvSpPr>
          <p:nvPr/>
        </p:nvSpPr>
        <p:spPr bwMode="auto">
          <a:xfrm>
            <a:off x="6782937" y="5589588"/>
            <a:ext cx="652462"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Consent/</a:t>
            </a:r>
            <a:endParaRPr lang="en-GB">
              <a:solidFill>
                <a:srgbClr val="000000"/>
              </a:solidFill>
            </a:endParaRPr>
          </a:p>
        </p:txBody>
      </p:sp>
      <p:sp>
        <p:nvSpPr>
          <p:cNvPr id="948299" name="Rectangle 75"/>
          <p:cNvSpPr>
            <a:spLocks noChangeArrowheads="1"/>
          </p:cNvSpPr>
          <p:nvPr/>
        </p:nvSpPr>
        <p:spPr bwMode="auto">
          <a:xfrm>
            <a:off x="6624187" y="5762625"/>
            <a:ext cx="966787"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authorisation</a:t>
            </a:r>
            <a:endParaRPr lang="en-GB">
              <a:solidFill>
                <a:srgbClr val="000000"/>
              </a:solidFill>
            </a:endParaRPr>
          </a:p>
        </p:txBody>
      </p:sp>
      <p:sp>
        <p:nvSpPr>
          <p:cNvPr id="948300" name="Rectangle 76"/>
          <p:cNvSpPr>
            <a:spLocks noChangeArrowheads="1"/>
          </p:cNvSpPr>
          <p:nvPr/>
        </p:nvSpPr>
        <p:spPr bwMode="auto">
          <a:xfrm>
            <a:off x="8051349" y="5589588"/>
            <a:ext cx="661988"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sz="1200" b="1">
                <a:solidFill>
                  <a:srgbClr val="000000"/>
                </a:solidFill>
              </a:rPr>
              <a:t>Donation</a:t>
            </a:r>
            <a:endParaRPr lang="en-GB">
              <a:solidFill>
                <a:srgbClr val="000000"/>
              </a:solidFill>
            </a:endParaRPr>
          </a:p>
        </p:txBody>
      </p:sp>
      <p:sp>
        <p:nvSpPr>
          <p:cNvPr id="948317" name="Freeform 93"/>
          <p:cNvSpPr>
            <a:spLocks noEditPoints="1"/>
          </p:cNvSpPr>
          <p:nvPr/>
        </p:nvSpPr>
        <p:spPr bwMode="auto">
          <a:xfrm>
            <a:off x="737737" y="1582738"/>
            <a:ext cx="7651750" cy="3606800"/>
          </a:xfrm>
          <a:custGeom>
            <a:avLst/>
            <a:gdLst>
              <a:gd name="T0" fmla="*/ 0 w 4820"/>
              <a:gd name="T1" fmla="*/ 0 h 2272"/>
              <a:gd name="T2" fmla="*/ 119 w 4820"/>
              <a:gd name="T3" fmla="*/ 0 h 2272"/>
              <a:gd name="T4" fmla="*/ 238 w 4820"/>
              <a:gd name="T5" fmla="*/ 0 h 2272"/>
              <a:gd name="T6" fmla="*/ 357 w 4820"/>
              <a:gd name="T7" fmla="*/ 0 h 2272"/>
              <a:gd name="T8" fmla="*/ 476 w 4820"/>
              <a:gd name="T9" fmla="*/ 0 h 2272"/>
              <a:gd name="T10" fmla="*/ 595 w 4820"/>
              <a:gd name="T11" fmla="*/ 0 h 2272"/>
              <a:gd name="T12" fmla="*/ 714 w 4820"/>
              <a:gd name="T13" fmla="*/ 0 h 2272"/>
              <a:gd name="T14" fmla="*/ 833 w 4820"/>
              <a:gd name="T15" fmla="*/ 0 h 2272"/>
              <a:gd name="T16" fmla="*/ 952 w 4820"/>
              <a:gd name="T17" fmla="*/ 0 h 2272"/>
              <a:gd name="T18" fmla="*/ 1071 w 4820"/>
              <a:gd name="T19" fmla="*/ 0 h 2272"/>
              <a:gd name="T20" fmla="*/ 1190 w 4820"/>
              <a:gd name="T21" fmla="*/ 0 h 2272"/>
              <a:gd name="T22" fmla="*/ 1310 w 4820"/>
              <a:gd name="T23" fmla="*/ 0 h 2272"/>
              <a:gd name="T24" fmla="*/ 1429 w 4820"/>
              <a:gd name="T25" fmla="*/ 0 h 2272"/>
              <a:gd name="T26" fmla="*/ 1548 w 4820"/>
              <a:gd name="T27" fmla="*/ 0 h 2272"/>
              <a:gd name="T28" fmla="*/ 1602 w 4820"/>
              <a:gd name="T29" fmla="*/ 0 h 2272"/>
              <a:gd name="T30" fmla="*/ 1667 w 4820"/>
              <a:gd name="T31" fmla="*/ 0 h 2272"/>
              <a:gd name="T32" fmla="*/ 1786 w 4820"/>
              <a:gd name="T33" fmla="*/ 0 h 2272"/>
              <a:gd name="T34" fmla="*/ 1905 w 4820"/>
              <a:gd name="T35" fmla="*/ 0 h 2272"/>
              <a:gd name="T36" fmla="*/ 2024 w 4820"/>
              <a:gd name="T37" fmla="*/ 0 h 2272"/>
              <a:gd name="T38" fmla="*/ 2143 w 4820"/>
              <a:gd name="T39" fmla="*/ 0 h 2272"/>
              <a:gd name="T40" fmla="*/ 2262 w 4820"/>
              <a:gd name="T41" fmla="*/ 0 h 2272"/>
              <a:gd name="T42" fmla="*/ 2399 w 4820"/>
              <a:gd name="T43" fmla="*/ 7 h 2272"/>
              <a:gd name="T44" fmla="*/ 2414 w 4820"/>
              <a:gd name="T45" fmla="*/ 161 h 2272"/>
              <a:gd name="T46" fmla="*/ 2414 w 4820"/>
              <a:gd name="T47" fmla="*/ 280 h 2272"/>
              <a:gd name="T48" fmla="*/ 2414 w 4820"/>
              <a:gd name="T49" fmla="*/ 400 h 2272"/>
              <a:gd name="T50" fmla="*/ 2414 w 4820"/>
              <a:gd name="T51" fmla="*/ 519 h 2272"/>
              <a:gd name="T52" fmla="*/ 2414 w 4820"/>
              <a:gd name="T53" fmla="*/ 638 h 2272"/>
              <a:gd name="T54" fmla="*/ 2414 w 4820"/>
              <a:gd name="T55" fmla="*/ 732 h 2272"/>
              <a:gd name="T56" fmla="*/ 2399 w 4820"/>
              <a:gd name="T57" fmla="*/ 698 h 2272"/>
              <a:gd name="T58" fmla="*/ 2490 w 4820"/>
              <a:gd name="T59" fmla="*/ 740 h 2272"/>
              <a:gd name="T60" fmla="*/ 2609 w 4820"/>
              <a:gd name="T61" fmla="*/ 740 h 2272"/>
              <a:gd name="T62" fmla="*/ 2729 w 4820"/>
              <a:gd name="T63" fmla="*/ 740 h 2272"/>
              <a:gd name="T64" fmla="*/ 2848 w 4820"/>
              <a:gd name="T65" fmla="*/ 740 h 2272"/>
              <a:gd name="T66" fmla="*/ 2967 w 4820"/>
              <a:gd name="T67" fmla="*/ 740 h 2272"/>
              <a:gd name="T68" fmla="*/ 3086 w 4820"/>
              <a:gd name="T69" fmla="*/ 740 h 2272"/>
              <a:gd name="T70" fmla="*/ 3202 w 4820"/>
              <a:gd name="T71" fmla="*/ 787 h 2272"/>
              <a:gd name="T72" fmla="*/ 3217 w 4820"/>
              <a:gd name="T73" fmla="*/ 847 h 2272"/>
              <a:gd name="T74" fmla="*/ 3217 w 4820"/>
              <a:gd name="T75" fmla="*/ 966 h 2272"/>
              <a:gd name="T76" fmla="*/ 3217 w 4820"/>
              <a:gd name="T77" fmla="*/ 1085 h 2272"/>
              <a:gd name="T78" fmla="*/ 3217 w 4820"/>
              <a:gd name="T79" fmla="*/ 1204 h 2272"/>
              <a:gd name="T80" fmla="*/ 3217 w 4820"/>
              <a:gd name="T81" fmla="*/ 1323 h 2272"/>
              <a:gd name="T82" fmla="*/ 3217 w 4820"/>
              <a:gd name="T83" fmla="*/ 1443 h 2272"/>
              <a:gd name="T84" fmla="*/ 3217 w 4820"/>
              <a:gd name="T85" fmla="*/ 1562 h 2272"/>
              <a:gd name="T86" fmla="*/ 3240 w 4820"/>
              <a:gd name="T87" fmla="*/ 1644 h 2272"/>
              <a:gd name="T88" fmla="*/ 3359 w 4820"/>
              <a:gd name="T89" fmla="*/ 1644 h 2272"/>
              <a:gd name="T90" fmla="*/ 3478 w 4820"/>
              <a:gd name="T91" fmla="*/ 1644 h 2272"/>
              <a:gd name="T92" fmla="*/ 3597 w 4820"/>
              <a:gd name="T93" fmla="*/ 1644 h 2272"/>
              <a:gd name="T94" fmla="*/ 3716 w 4820"/>
              <a:gd name="T95" fmla="*/ 1644 h 2272"/>
              <a:gd name="T96" fmla="*/ 3835 w 4820"/>
              <a:gd name="T97" fmla="*/ 1644 h 2272"/>
              <a:gd name="T98" fmla="*/ 3954 w 4820"/>
              <a:gd name="T99" fmla="*/ 1644 h 2272"/>
              <a:gd name="T100" fmla="*/ 4021 w 4820"/>
              <a:gd name="T101" fmla="*/ 1711 h 2272"/>
              <a:gd name="T102" fmla="*/ 4021 w 4820"/>
              <a:gd name="T103" fmla="*/ 1830 h 2272"/>
              <a:gd name="T104" fmla="*/ 4021 w 4820"/>
              <a:gd name="T105" fmla="*/ 1949 h 2272"/>
              <a:gd name="T106" fmla="*/ 4038 w 4820"/>
              <a:gd name="T107" fmla="*/ 2036 h 2272"/>
              <a:gd name="T108" fmla="*/ 4158 w 4820"/>
              <a:gd name="T109" fmla="*/ 2036 h 2272"/>
              <a:gd name="T110" fmla="*/ 4277 w 4820"/>
              <a:gd name="T111" fmla="*/ 2036 h 2272"/>
              <a:gd name="T112" fmla="*/ 4396 w 4820"/>
              <a:gd name="T113" fmla="*/ 2036 h 2272"/>
              <a:gd name="T114" fmla="*/ 4515 w 4820"/>
              <a:gd name="T115" fmla="*/ 2036 h 2272"/>
              <a:gd name="T116" fmla="*/ 4634 w 4820"/>
              <a:gd name="T117" fmla="*/ 2036 h 2272"/>
              <a:gd name="T118" fmla="*/ 4753 w 4820"/>
              <a:gd name="T119" fmla="*/ 2036 h 2272"/>
              <a:gd name="T120" fmla="*/ 4820 w 4820"/>
              <a:gd name="T121" fmla="*/ 2103 h 2272"/>
              <a:gd name="T122" fmla="*/ 4820 w 4820"/>
              <a:gd name="T123" fmla="*/ 2223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20" h="2272">
                <a:moveTo>
                  <a:pt x="0" y="0"/>
                </a:moveTo>
                <a:lnTo>
                  <a:pt x="59" y="0"/>
                </a:lnTo>
                <a:lnTo>
                  <a:pt x="59" y="15"/>
                </a:lnTo>
                <a:lnTo>
                  <a:pt x="0" y="15"/>
                </a:lnTo>
                <a:lnTo>
                  <a:pt x="0" y="0"/>
                </a:lnTo>
                <a:close/>
                <a:moveTo>
                  <a:pt x="119" y="0"/>
                </a:moveTo>
                <a:lnTo>
                  <a:pt x="178" y="0"/>
                </a:lnTo>
                <a:lnTo>
                  <a:pt x="178" y="15"/>
                </a:lnTo>
                <a:lnTo>
                  <a:pt x="119" y="15"/>
                </a:lnTo>
                <a:lnTo>
                  <a:pt x="119" y="0"/>
                </a:lnTo>
                <a:close/>
                <a:moveTo>
                  <a:pt x="238" y="0"/>
                </a:moveTo>
                <a:lnTo>
                  <a:pt x="297" y="0"/>
                </a:lnTo>
                <a:lnTo>
                  <a:pt x="297" y="15"/>
                </a:lnTo>
                <a:lnTo>
                  <a:pt x="238" y="15"/>
                </a:lnTo>
                <a:lnTo>
                  <a:pt x="238" y="0"/>
                </a:lnTo>
                <a:close/>
                <a:moveTo>
                  <a:pt x="357" y="0"/>
                </a:moveTo>
                <a:lnTo>
                  <a:pt x="416" y="0"/>
                </a:lnTo>
                <a:lnTo>
                  <a:pt x="416" y="15"/>
                </a:lnTo>
                <a:lnTo>
                  <a:pt x="357" y="15"/>
                </a:lnTo>
                <a:lnTo>
                  <a:pt x="357" y="0"/>
                </a:lnTo>
                <a:close/>
                <a:moveTo>
                  <a:pt x="476" y="0"/>
                </a:moveTo>
                <a:lnTo>
                  <a:pt x="536" y="0"/>
                </a:lnTo>
                <a:lnTo>
                  <a:pt x="536" y="15"/>
                </a:lnTo>
                <a:lnTo>
                  <a:pt x="476" y="15"/>
                </a:lnTo>
                <a:lnTo>
                  <a:pt x="476" y="0"/>
                </a:lnTo>
                <a:close/>
                <a:moveTo>
                  <a:pt x="595" y="0"/>
                </a:moveTo>
                <a:lnTo>
                  <a:pt x="655" y="0"/>
                </a:lnTo>
                <a:lnTo>
                  <a:pt x="655" y="15"/>
                </a:lnTo>
                <a:lnTo>
                  <a:pt x="595" y="15"/>
                </a:lnTo>
                <a:lnTo>
                  <a:pt x="595" y="0"/>
                </a:lnTo>
                <a:close/>
                <a:moveTo>
                  <a:pt x="714" y="0"/>
                </a:moveTo>
                <a:lnTo>
                  <a:pt x="774" y="0"/>
                </a:lnTo>
                <a:lnTo>
                  <a:pt x="774" y="15"/>
                </a:lnTo>
                <a:lnTo>
                  <a:pt x="714" y="15"/>
                </a:lnTo>
                <a:lnTo>
                  <a:pt x="714" y="0"/>
                </a:lnTo>
                <a:close/>
                <a:moveTo>
                  <a:pt x="833" y="0"/>
                </a:moveTo>
                <a:lnTo>
                  <a:pt x="893" y="0"/>
                </a:lnTo>
                <a:lnTo>
                  <a:pt x="893" y="15"/>
                </a:lnTo>
                <a:lnTo>
                  <a:pt x="833" y="15"/>
                </a:lnTo>
                <a:lnTo>
                  <a:pt x="833" y="0"/>
                </a:lnTo>
                <a:close/>
                <a:moveTo>
                  <a:pt x="952" y="0"/>
                </a:moveTo>
                <a:lnTo>
                  <a:pt x="1012" y="0"/>
                </a:lnTo>
                <a:lnTo>
                  <a:pt x="1012" y="15"/>
                </a:lnTo>
                <a:lnTo>
                  <a:pt x="952" y="15"/>
                </a:lnTo>
                <a:lnTo>
                  <a:pt x="952" y="0"/>
                </a:lnTo>
                <a:close/>
                <a:moveTo>
                  <a:pt x="1071" y="0"/>
                </a:moveTo>
                <a:lnTo>
                  <a:pt x="1131" y="0"/>
                </a:lnTo>
                <a:lnTo>
                  <a:pt x="1131" y="15"/>
                </a:lnTo>
                <a:lnTo>
                  <a:pt x="1071" y="15"/>
                </a:lnTo>
                <a:lnTo>
                  <a:pt x="1071" y="0"/>
                </a:lnTo>
                <a:close/>
                <a:moveTo>
                  <a:pt x="1190" y="0"/>
                </a:moveTo>
                <a:lnTo>
                  <a:pt x="1250" y="0"/>
                </a:lnTo>
                <a:lnTo>
                  <a:pt x="1250" y="15"/>
                </a:lnTo>
                <a:lnTo>
                  <a:pt x="1190" y="15"/>
                </a:lnTo>
                <a:lnTo>
                  <a:pt x="1190" y="0"/>
                </a:lnTo>
                <a:close/>
                <a:moveTo>
                  <a:pt x="1310" y="0"/>
                </a:moveTo>
                <a:lnTo>
                  <a:pt x="1369" y="0"/>
                </a:lnTo>
                <a:lnTo>
                  <a:pt x="1369" y="15"/>
                </a:lnTo>
                <a:lnTo>
                  <a:pt x="1310" y="15"/>
                </a:lnTo>
                <a:lnTo>
                  <a:pt x="1310" y="0"/>
                </a:lnTo>
                <a:close/>
                <a:moveTo>
                  <a:pt x="1429" y="0"/>
                </a:moveTo>
                <a:lnTo>
                  <a:pt x="1488" y="0"/>
                </a:lnTo>
                <a:lnTo>
                  <a:pt x="1488" y="15"/>
                </a:lnTo>
                <a:lnTo>
                  <a:pt x="1429" y="15"/>
                </a:lnTo>
                <a:lnTo>
                  <a:pt x="1429" y="0"/>
                </a:lnTo>
                <a:close/>
                <a:moveTo>
                  <a:pt x="1548" y="0"/>
                </a:moveTo>
                <a:lnTo>
                  <a:pt x="1602" y="0"/>
                </a:lnTo>
                <a:lnTo>
                  <a:pt x="1602" y="15"/>
                </a:lnTo>
                <a:lnTo>
                  <a:pt x="1548" y="15"/>
                </a:lnTo>
                <a:lnTo>
                  <a:pt x="1548" y="0"/>
                </a:lnTo>
                <a:close/>
                <a:moveTo>
                  <a:pt x="1602" y="0"/>
                </a:moveTo>
                <a:lnTo>
                  <a:pt x="1607" y="0"/>
                </a:lnTo>
                <a:lnTo>
                  <a:pt x="1607" y="15"/>
                </a:lnTo>
                <a:lnTo>
                  <a:pt x="1602" y="15"/>
                </a:lnTo>
                <a:lnTo>
                  <a:pt x="1602" y="0"/>
                </a:lnTo>
                <a:close/>
                <a:moveTo>
                  <a:pt x="1667" y="0"/>
                </a:moveTo>
                <a:lnTo>
                  <a:pt x="1726" y="0"/>
                </a:lnTo>
                <a:lnTo>
                  <a:pt x="1726" y="15"/>
                </a:lnTo>
                <a:lnTo>
                  <a:pt x="1667" y="15"/>
                </a:lnTo>
                <a:lnTo>
                  <a:pt x="1667" y="0"/>
                </a:lnTo>
                <a:close/>
                <a:moveTo>
                  <a:pt x="1786" y="0"/>
                </a:moveTo>
                <a:lnTo>
                  <a:pt x="1845" y="0"/>
                </a:lnTo>
                <a:lnTo>
                  <a:pt x="1845" y="15"/>
                </a:lnTo>
                <a:lnTo>
                  <a:pt x="1786" y="15"/>
                </a:lnTo>
                <a:lnTo>
                  <a:pt x="1786" y="0"/>
                </a:lnTo>
                <a:close/>
                <a:moveTo>
                  <a:pt x="1905" y="0"/>
                </a:moveTo>
                <a:lnTo>
                  <a:pt x="1964" y="0"/>
                </a:lnTo>
                <a:lnTo>
                  <a:pt x="1964" y="15"/>
                </a:lnTo>
                <a:lnTo>
                  <a:pt x="1905" y="15"/>
                </a:lnTo>
                <a:lnTo>
                  <a:pt x="1905" y="0"/>
                </a:lnTo>
                <a:close/>
                <a:moveTo>
                  <a:pt x="2024" y="0"/>
                </a:moveTo>
                <a:lnTo>
                  <a:pt x="2084" y="0"/>
                </a:lnTo>
                <a:lnTo>
                  <a:pt x="2084" y="15"/>
                </a:lnTo>
                <a:lnTo>
                  <a:pt x="2024" y="15"/>
                </a:lnTo>
                <a:lnTo>
                  <a:pt x="2024" y="0"/>
                </a:lnTo>
                <a:close/>
                <a:moveTo>
                  <a:pt x="2143" y="0"/>
                </a:moveTo>
                <a:lnTo>
                  <a:pt x="2203" y="0"/>
                </a:lnTo>
                <a:lnTo>
                  <a:pt x="2203" y="15"/>
                </a:lnTo>
                <a:lnTo>
                  <a:pt x="2143" y="15"/>
                </a:lnTo>
                <a:lnTo>
                  <a:pt x="2143" y="0"/>
                </a:lnTo>
                <a:close/>
                <a:moveTo>
                  <a:pt x="2262" y="0"/>
                </a:moveTo>
                <a:lnTo>
                  <a:pt x="2322" y="0"/>
                </a:lnTo>
                <a:lnTo>
                  <a:pt x="2322" y="15"/>
                </a:lnTo>
                <a:lnTo>
                  <a:pt x="2262" y="15"/>
                </a:lnTo>
                <a:lnTo>
                  <a:pt x="2262" y="0"/>
                </a:lnTo>
                <a:close/>
                <a:moveTo>
                  <a:pt x="2381" y="0"/>
                </a:moveTo>
                <a:lnTo>
                  <a:pt x="2414" y="0"/>
                </a:lnTo>
                <a:lnTo>
                  <a:pt x="2414" y="42"/>
                </a:lnTo>
                <a:lnTo>
                  <a:pt x="2399" y="42"/>
                </a:lnTo>
                <a:lnTo>
                  <a:pt x="2399" y="7"/>
                </a:lnTo>
                <a:lnTo>
                  <a:pt x="2406" y="15"/>
                </a:lnTo>
                <a:lnTo>
                  <a:pt x="2381" y="15"/>
                </a:lnTo>
                <a:lnTo>
                  <a:pt x="2381" y="0"/>
                </a:lnTo>
                <a:close/>
                <a:moveTo>
                  <a:pt x="2414" y="102"/>
                </a:moveTo>
                <a:lnTo>
                  <a:pt x="2414" y="161"/>
                </a:lnTo>
                <a:lnTo>
                  <a:pt x="2399" y="161"/>
                </a:lnTo>
                <a:lnTo>
                  <a:pt x="2399" y="102"/>
                </a:lnTo>
                <a:lnTo>
                  <a:pt x="2414" y="102"/>
                </a:lnTo>
                <a:close/>
                <a:moveTo>
                  <a:pt x="2414" y="221"/>
                </a:moveTo>
                <a:lnTo>
                  <a:pt x="2414" y="280"/>
                </a:lnTo>
                <a:lnTo>
                  <a:pt x="2399" y="280"/>
                </a:lnTo>
                <a:lnTo>
                  <a:pt x="2399" y="221"/>
                </a:lnTo>
                <a:lnTo>
                  <a:pt x="2414" y="221"/>
                </a:lnTo>
                <a:close/>
                <a:moveTo>
                  <a:pt x="2414" y="340"/>
                </a:moveTo>
                <a:lnTo>
                  <a:pt x="2414" y="400"/>
                </a:lnTo>
                <a:lnTo>
                  <a:pt x="2399" y="400"/>
                </a:lnTo>
                <a:lnTo>
                  <a:pt x="2399" y="340"/>
                </a:lnTo>
                <a:lnTo>
                  <a:pt x="2414" y="340"/>
                </a:lnTo>
                <a:close/>
                <a:moveTo>
                  <a:pt x="2414" y="459"/>
                </a:moveTo>
                <a:lnTo>
                  <a:pt x="2414" y="519"/>
                </a:lnTo>
                <a:lnTo>
                  <a:pt x="2399" y="519"/>
                </a:lnTo>
                <a:lnTo>
                  <a:pt x="2399" y="459"/>
                </a:lnTo>
                <a:lnTo>
                  <a:pt x="2414" y="459"/>
                </a:lnTo>
                <a:close/>
                <a:moveTo>
                  <a:pt x="2414" y="578"/>
                </a:moveTo>
                <a:lnTo>
                  <a:pt x="2414" y="638"/>
                </a:lnTo>
                <a:lnTo>
                  <a:pt x="2399" y="638"/>
                </a:lnTo>
                <a:lnTo>
                  <a:pt x="2399" y="578"/>
                </a:lnTo>
                <a:lnTo>
                  <a:pt x="2414" y="578"/>
                </a:lnTo>
                <a:close/>
                <a:moveTo>
                  <a:pt x="2414" y="698"/>
                </a:moveTo>
                <a:lnTo>
                  <a:pt x="2414" y="732"/>
                </a:lnTo>
                <a:lnTo>
                  <a:pt x="2406" y="725"/>
                </a:lnTo>
                <a:lnTo>
                  <a:pt x="2431" y="725"/>
                </a:lnTo>
                <a:lnTo>
                  <a:pt x="2431" y="740"/>
                </a:lnTo>
                <a:lnTo>
                  <a:pt x="2399" y="740"/>
                </a:lnTo>
                <a:lnTo>
                  <a:pt x="2399" y="698"/>
                </a:lnTo>
                <a:lnTo>
                  <a:pt x="2414" y="698"/>
                </a:lnTo>
                <a:close/>
                <a:moveTo>
                  <a:pt x="2490" y="725"/>
                </a:moveTo>
                <a:lnTo>
                  <a:pt x="2550" y="725"/>
                </a:lnTo>
                <a:lnTo>
                  <a:pt x="2550" y="740"/>
                </a:lnTo>
                <a:lnTo>
                  <a:pt x="2490" y="740"/>
                </a:lnTo>
                <a:lnTo>
                  <a:pt x="2490" y="725"/>
                </a:lnTo>
                <a:close/>
                <a:moveTo>
                  <a:pt x="2609" y="725"/>
                </a:moveTo>
                <a:lnTo>
                  <a:pt x="2669" y="725"/>
                </a:lnTo>
                <a:lnTo>
                  <a:pt x="2669" y="740"/>
                </a:lnTo>
                <a:lnTo>
                  <a:pt x="2609" y="740"/>
                </a:lnTo>
                <a:lnTo>
                  <a:pt x="2609" y="725"/>
                </a:lnTo>
                <a:close/>
                <a:moveTo>
                  <a:pt x="2729" y="725"/>
                </a:moveTo>
                <a:lnTo>
                  <a:pt x="2788" y="725"/>
                </a:lnTo>
                <a:lnTo>
                  <a:pt x="2788" y="740"/>
                </a:lnTo>
                <a:lnTo>
                  <a:pt x="2729" y="740"/>
                </a:lnTo>
                <a:lnTo>
                  <a:pt x="2729" y="725"/>
                </a:lnTo>
                <a:close/>
                <a:moveTo>
                  <a:pt x="2848" y="725"/>
                </a:moveTo>
                <a:lnTo>
                  <a:pt x="2907" y="725"/>
                </a:lnTo>
                <a:lnTo>
                  <a:pt x="2907" y="740"/>
                </a:lnTo>
                <a:lnTo>
                  <a:pt x="2848" y="740"/>
                </a:lnTo>
                <a:lnTo>
                  <a:pt x="2848" y="725"/>
                </a:lnTo>
                <a:close/>
                <a:moveTo>
                  <a:pt x="2967" y="725"/>
                </a:moveTo>
                <a:lnTo>
                  <a:pt x="3026" y="725"/>
                </a:lnTo>
                <a:lnTo>
                  <a:pt x="3026" y="740"/>
                </a:lnTo>
                <a:lnTo>
                  <a:pt x="2967" y="740"/>
                </a:lnTo>
                <a:lnTo>
                  <a:pt x="2967" y="725"/>
                </a:lnTo>
                <a:close/>
                <a:moveTo>
                  <a:pt x="3086" y="725"/>
                </a:moveTo>
                <a:lnTo>
                  <a:pt x="3145" y="725"/>
                </a:lnTo>
                <a:lnTo>
                  <a:pt x="3145" y="740"/>
                </a:lnTo>
                <a:lnTo>
                  <a:pt x="3086" y="740"/>
                </a:lnTo>
                <a:lnTo>
                  <a:pt x="3086" y="725"/>
                </a:lnTo>
                <a:close/>
                <a:moveTo>
                  <a:pt x="3205" y="725"/>
                </a:moveTo>
                <a:lnTo>
                  <a:pt x="3217" y="725"/>
                </a:lnTo>
                <a:lnTo>
                  <a:pt x="3217" y="787"/>
                </a:lnTo>
                <a:lnTo>
                  <a:pt x="3202" y="787"/>
                </a:lnTo>
                <a:lnTo>
                  <a:pt x="3202" y="732"/>
                </a:lnTo>
                <a:lnTo>
                  <a:pt x="3210" y="740"/>
                </a:lnTo>
                <a:lnTo>
                  <a:pt x="3205" y="740"/>
                </a:lnTo>
                <a:lnTo>
                  <a:pt x="3205" y="725"/>
                </a:lnTo>
                <a:close/>
                <a:moveTo>
                  <a:pt x="3217" y="847"/>
                </a:moveTo>
                <a:lnTo>
                  <a:pt x="3217" y="906"/>
                </a:lnTo>
                <a:lnTo>
                  <a:pt x="3202" y="906"/>
                </a:lnTo>
                <a:lnTo>
                  <a:pt x="3202" y="847"/>
                </a:lnTo>
                <a:lnTo>
                  <a:pt x="3217" y="847"/>
                </a:lnTo>
                <a:close/>
                <a:moveTo>
                  <a:pt x="3217" y="966"/>
                </a:moveTo>
                <a:lnTo>
                  <a:pt x="3217" y="1025"/>
                </a:lnTo>
                <a:lnTo>
                  <a:pt x="3202" y="1025"/>
                </a:lnTo>
                <a:lnTo>
                  <a:pt x="3202" y="966"/>
                </a:lnTo>
                <a:lnTo>
                  <a:pt x="3217" y="966"/>
                </a:lnTo>
                <a:close/>
                <a:moveTo>
                  <a:pt x="3217" y="1085"/>
                </a:moveTo>
                <a:lnTo>
                  <a:pt x="3217" y="1145"/>
                </a:lnTo>
                <a:lnTo>
                  <a:pt x="3202" y="1145"/>
                </a:lnTo>
                <a:lnTo>
                  <a:pt x="3202" y="1085"/>
                </a:lnTo>
                <a:lnTo>
                  <a:pt x="3217" y="1085"/>
                </a:lnTo>
                <a:close/>
                <a:moveTo>
                  <a:pt x="3217" y="1204"/>
                </a:moveTo>
                <a:lnTo>
                  <a:pt x="3217" y="1264"/>
                </a:lnTo>
                <a:lnTo>
                  <a:pt x="3202" y="1264"/>
                </a:lnTo>
                <a:lnTo>
                  <a:pt x="3202" y="1204"/>
                </a:lnTo>
                <a:lnTo>
                  <a:pt x="3217" y="1204"/>
                </a:lnTo>
                <a:close/>
                <a:moveTo>
                  <a:pt x="3217" y="1323"/>
                </a:moveTo>
                <a:lnTo>
                  <a:pt x="3217" y="1383"/>
                </a:lnTo>
                <a:lnTo>
                  <a:pt x="3202" y="1383"/>
                </a:lnTo>
                <a:lnTo>
                  <a:pt x="3202" y="1323"/>
                </a:lnTo>
                <a:lnTo>
                  <a:pt x="3217" y="1323"/>
                </a:lnTo>
                <a:close/>
                <a:moveTo>
                  <a:pt x="3217" y="1443"/>
                </a:moveTo>
                <a:lnTo>
                  <a:pt x="3217" y="1502"/>
                </a:lnTo>
                <a:lnTo>
                  <a:pt x="3202" y="1502"/>
                </a:lnTo>
                <a:lnTo>
                  <a:pt x="3202" y="1443"/>
                </a:lnTo>
                <a:lnTo>
                  <a:pt x="3217" y="1443"/>
                </a:lnTo>
                <a:close/>
                <a:moveTo>
                  <a:pt x="3217" y="1562"/>
                </a:moveTo>
                <a:lnTo>
                  <a:pt x="3217" y="1622"/>
                </a:lnTo>
                <a:lnTo>
                  <a:pt x="3202" y="1622"/>
                </a:lnTo>
                <a:lnTo>
                  <a:pt x="3202" y="1562"/>
                </a:lnTo>
                <a:lnTo>
                  <a:pt x="3217" y="1562"/>
                </a:lnTo>
                <a:close/>
                <a:moveTo>
                  <a:pt x="3240" y="1644"/>
                </a:moveTo>
                <a:lnTo>
                  <a:pt x="3299" y="1644"/>
                </a:lnTo>
                <a:lnTo>
                  <a:pt x="3299" y="1659"/>
                </a:lnTo>
                <a:lnTo>
                  <a:pt x="3240" y="1659"/>
                </a:lnTo>
                <a:lnTo>
                  <a:pt x="3240" y="1644"/>
                </a:lnTo>
                <a:close/>
                <a:moveTo>
                  <a:pt x="3359" y="1644"/>
                </a:moveTo>
                <a:lnTo>
                  <a:pt x="3418" y="1644"/>
                </a:lnTo>
                <a:lnTo>
                  <a:pt x="3418" y="1659"/>
                </a:lnTo>
                <a:lnTo>
                  <a:pt x="3359" y="1659"/>
                </a:lnTo>
                <a:lnTo>
                  <a:pt x="3359" y="1644"/>
                </a:lnTo>
                <a:close/>
                <a:moveTo>
                  <a:pt x="3478" y="1644"/>
                </a:moveTo>
                <a:lnTo>
                  <a:pt x="3537" y="1644"/>
                </a:lnTo>
                <a:lnTo>
                  <a:pt x="3537" y="1659"/>
                </a:lnTo>
                <a:lnTo>
                  <a:pt x="3478" y="1659"/>
                </a:lnTo>
                <a:lnTo>
                  <a:pt x="3478" y="1644"/>
                </a:lnTo>
                <a:close/>
                <a:moveTo>
                  <a:pt x="3597" y="1644"/>
                </a:moveTo>
                <a:lnTo>
                  <a:pt x="3656" y="1644"/>
                </a:lnTo>
                <a:lnTo>
                  <a:pt x="3656" y="1659"/>
                </a:lnTo>
                <a:lnTo>
                  <a:pt x="3597" y="1659"/>
                </a:lnTo>
                <a:lnTo>
                  <a:pt x="3597" y="1644"/>
                </a:lnTo>
                <a:close/>
                <a:moveTo>
                  <a:pt x="3716" y="1644"/>
                </a:moveTo>
                <a:lnTo>
                  <a:pt x="3775" y="1644"/>
                </a:lnTo>
                <a:lnTo>
                  <a:pt x="3775" y="1659"/>
                </a:lnTo>
                <a:lnTo>
                  <a:pt x="3716" y="1659"/>
                </a:lnTo>
                <a:lnTo>
                  <a:pt x="3716" y="1644"/>
                </a:lnTo>
                <a:close/>
                <a:moveTo>
                  <a:pt x="3835" y="1644"/>
                </a:moveTo>
                <a:lnTo>
                  <a:pt x="3895" y="1644"/>
                </a:lnTo>
                <a:lnTo>
                  <a:pt x="3895" y="1659"/>
                </a:lnTo>
                <a:lnTo>
                  <a:pt x="3835" y="1659"/>
                </a:lnTo>
                <a:lnTo>
                  <a:pt x="3835" y="1644"/>
                </a:lnTo>
                <a:close/>
                <a:moveTo>
                  <a:pt x="3954" y="1644"/>
                </a:moveTo>
                <a:lnTo>
                  <a:pt x="4014" y="1644"/>
                </a:lnTo>
                <a:lnTo>
                  <a:pt x="4014" y="1659"/>
                </a:lnTo>
                <a:lnTo>
                  <a:pt x="3954" y="1659"/>
                </a:lnTo>
                <a:lnTo>
                  <a:pt x="3954" y="1644"/>
                </a:lnTo>
                <a:close/>
                <a:moveTo>
                  <a:pt x="4021" y="1711"/>
                </a:moveTo>
                <a:lnTo>
                  <a:pt x="4021" y="1771"/>
                </a:lnTo>
                <a:lnTo>
                  <a:pt x="4006" y="1771"/>
                </a:lnTo>
                <a:lnTo>
                  <a:pt x="4006" y="1711"/>
                </a:lnTo>
                <a:lnTo>
                  <a:pt x="4021" y="1711"/>
                </a:lnTo>
                <a:close/>
                <a:moveTo>
                  <a:pt x="4021" y="1830"/>
                </a:moveTo>
                <a:lnTo>
                  <a:pt x="4021" y="1890"/>
                </a:lnTo>
                <a:lnTo>
                  <a:pt x="4006" y="1890"/>
                </a:lnTo>
                <a:lnTo>
                  <a:pt x="4006" y="1830"/>
                </a:lnTo>
                <a:lnTo>
                  <a:pt x="4021" y="1830"/>
                </a:lnTo>
                <a:close/>
                <a:moveTo>
                  <a:pt x="4021" y="1949"/>
                </a:moveTo>
                <a:lnTo>
                  <a:pt x="4021" y="2009"/>
                </a:lnTo>
                <a:lnTo>
                  <a:pt x="4006" y="2009"/>
                </a:lnTo>
                <a:lnTo>
                  <a:pt x="4006" y="1949"/>
                </a:lnTo>
                <a:lnTo>
                  <a:pt x="4021" y="1949"/>
                </a:lnTo>
                <a:close/>
                <a:moveTo>
                  <a:pt x="4038" y="2036"/>
                </a:moveTo>
                <a:lnTo>
                  <a:pt x="4098" y="2036"/>
                </a:lnTo>
                <a:lnTo>
                  <a:pt x="4098" y="2051"/>
                </a:lnTo>
                <a:lnTo>
                  <a:pt x="4038" y="2051"/>
                </a:lnTo>
                <a:lnTo>
                  <a:pt x="4038" y="2036"/>
                </a:lnTo>
                <a:close/>
                <a:moveTo>
                  <a:pt x="4158" y="2036"/>
                </a:moveTo>
                <a:lnTo>
                  <a:pt x="4217" y="2036"/>
                </a:lnTo>
                <a:lnTo>
                  <a:pt x="4217" y="2051"/>
                </a:lnTo>
                <a:lnTo>
                  <a:pt x="4158" y="2051"/>
                </a:lnTo>
                <a:lnTo>
                  <a:pt x="4158" y="2036"/>
                </a:lnTo>
                <a:close/>
                <a:moveTo>
                  <a:pt x="4277" y="2036"/>
                </a:moveTo>
                <a:lnTo>
                  <a:pt x="4336" y="2036"/>
                </a:lnTo>
                <a:lnTo>
                  <a:pt x="4336" y="2051"/>
                </a:lnTo>
                <a:lnTo>
                  <a:pt x="4277" y="2051"/>
                </a:lnTo>
                <a:lnTo>
                  <a:pt x="4277" y="2036"/>
                </a:lnTo>
                <a:close/>
                <a:moveTo>
                  <a:pt x="4396" y="2036"/>
                </a:moveTo>
                <a:lnTo>
                  <a:pt x="4455" y="2036"/>
                </a:lnTo>
                <a:lnTo>
                  <a:pt x="4455" y="2051"/>
                </a:lnTo>
                <a:lnTo>
                  <a:pt x="4396" y="2051"/>
                </a:lnTo>
                <a:lnTo>
                  <a:pt x="4396" y="2036"/>
                </a:lnTo>
                <a:close/>
                <a:moveTo>
                  <a:pt x="4515" y="2036"/>
                </a:moveTo>
                <a:lnTo>
                  <a:pt x="4574" y="2036"/>
                </a:lnTo>
                <a:lnTo>
                  <a:pt x="4574" y="2051"/>
                </a:lnTo>
                <a:lnTo>
                  <a:pt x="4515" y="2051"/>
                </a:lnTo>
                <a:lnTo>
                  <a:pt x="4515" y="2036"/>
                </a:lnTo>
                <a:close/>
                <a:moveTo>
                  <a:pt x="4634" y="2036"/>
                </a:moveTo>
                <a:lnTo>
                  <a:pt x="4693" y="2036"/>
                </a:lnTo>
                <a:lnTo>
                  <a:pt x="4693" y="2051"/>
                </a:lnTo>
                <a:lnTo>
                  <a:pt x="4634" y="2051"/>
                </a:lnTo>
                <a:lnTo>
                  <a:pt x="4634" y="2036"/>
                </a:lnTo>
                <a:close/>
                <a:moveTo>
                  <a:pt x="4753" y="2036"/>
                </a:moveTo>
                <a:lnTo>
                  <a:pt x="4812" y="2036"/>
                </a:lnTo>
                <a:lnTo>
                  <a:pt x="4812" y="2051"/>
                </a:lnTo>
                <a:lnTo>
                  <a:pt x="4753" y="2051"/>
                </a:lnTo>
                <a:lnTo>
                  <a:pt x="4753" y="2036"/>
                </a:lnTo>
                <a:close/>
                <a:moveTo>
                  <a:pt x="4820" y="2103"/>
                </a:moveTo>
                <a:lnTo>
                  <a:pt x="4820" y="2163"/>
                </a:lnTo>
                <a:lnTo>
                  <a:pt x="4805" y="2163"/>
                </a:lnTo>
                <a:lnTo>
                  <a:pt x="4805" y="2103"/>
                </a:lnTo>
                <a:lnTo>
                  <a:pt x="4820" y="2103"/>
                </a:lnTo>
                <a:close/>
                <a:moveTo>
                  <a:pt x="4820" y="2223"/>
                </a:moveTo>
                <a:lnTo>
                  <a:pt x="4820" y="2272"/>
                </a:lnTo>
                <a:lnTo>
                  <a:pt x="4805" y="2272"/>
                </a:lnTo>
                <a:lnTo>
                  <a:pt x="4805" y="2223"/>
                </a:lnTo>
                <a:lnTo>
                  <a:pt x="4820" y="2223"/>
                </a:lnTo>
                <a:close/>
              </a:path>
            </a:pathLst>
          </a:custGeom>
          <a:solidFill>
            <a:srgbClr val="FF0000"/>
          </a:solidFill>
          <a:ln w="7938" cap="flat">
            <a:solidFill>
              <a:srgbClr val="FF0000"/>
            </a:solidFill>
            <a:prstDash val="solid"/>
            <a:bevel/>
            <a:headEnd/>
            <a:tailEnd/>
          </a:ln>
        </p:spPr>
        <p:txBody>
          <a:bodyPr/>
          <a:lstStyle/>
          <a:p>
            <a:endParaRPr lang="en-GB">
              <a:solidFill>
                <a:srgbClr val="000000"/>
              </a:solidFill>
            </a:endParaRPr>
          </a:p>
        </p:txBody>
      </p:sp>
      <p:sp>
        <p:nvSpPr>
          <p:cNvPr id="948324" name="Rectangle 100"/>
          <p:cNvSpPr>
            <a:spLocks noChangeArrowheads="1"/>
          </p:cNvSpPr>
          <p:nvPr/>
        </p:nvSpPr>
        <p:spPr bwMode="auto">
          <a:xfrm>
            <a:off x="4695374" y="2254254"/>
            <a:ext cx="461665"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b="1" dirty="0">
                <a:solidFill>
                  <a:srgbClr val="000000"/>
                </a:solidFill>
              </a:rPr>
              <a:t>29%</a:t>
            </a:r>
            <a:endParaRPr lang="en-GB" sz="2800" dirty="0">
              <a:solidFill>
                <a:srgbClr val="000000"/>
              </a:solidFill>
            </a:endParaRPr>
          </a:p>
        </p:txBody>
      </p:sp>
      <p:sp>
        <p:nvSpPr>
          <p:cNvPr id="948325" name="Rectangle 101"/>
          <p:cNvSpPr>
            <a:spLocks noChangeArrowheads="1"/>
          </p:cNvSpPr>
          <p:nvPr/>
        </p:nvSpPr>
        <p:spPr bwMode="auto">
          <a:xfrm>
            <a:off x="5971724" y="3713167"/>
            <a:ext cx="461665"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b="1">
                <a:solidFill>
                  <a:srgbClr val="000000"/>
                </a:solidFill>
              </a:rPr>
              <a:t>53%</a:t>
            </a:r>
            <a:endParaRPr lang="en-GB" sz="2800">
              <a:solidFill>
                <a:srgbClr val="000000"/>
              </a:solidFill>
            </a:endParaRPr>
          </a:p>
        </p:txBody>
      </p:sp>
      <p:sp>
        <p:nvSpPr>
          <p:cNvPr id="948326" name="Rectangle 102"/>
          <p:cNvSpPr>
            <a:spLocks noChangeArrowheads="1"/>
          </p:cNvSpPr>
          <p:nvPr/>
        </p:nvSpPr>
        <p:spPr bwMode="auto">
          <a:xfrm>
            <a:off x="7248074" y="4343404"/>
            <a:ext cx="461665"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b="1">
                <a:solidFill>
                  <a:srgbClr val="000000"/>
                </a:solidFill>
              </a:rPr>
              <a:t>48%</a:t>
            </a:r>
            <a:endParaRPr lang="en-GB" sz="2800">
              <a:solidFill>
                <a:srgbClr val="000000"/>
              </a:solidFill>
            </a:endParaRPr>
          </a:p>
        </p:txBody>
      </p:sp>
      <p:sp>
        <p:nvSpPr>
          <p:cNvPr id="948327" name="Rectangle 103"/>
          <p:cNvSpPr>
            <a:spLocks noChangeArrowheads="1"/>
          </p:cNvSpPr>
          <p:nvPr/>
        </p:nvSpPr>
        <p:spPr bwMode="auto">
          <a:xfrm>
            <a:off x="8484737" y="4841879"/>
            <a:ext cx="461665"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4400"/>
            <a:r>
              <a:rPr lang="en-GB" b="1">
                <a:solidFill>
                  <a:srgbClr val="000000"/>
                </a:solidFill>
              </a:rPr>
              <a:t>53%</a:t>
            </a:r>
            <a:endParaRPr lang="en-GB" sz="2800">
              <a:solidFill>
                <a:srgbClr val="000000"/>
              </a:solidFill>
            </a:endParaRPr>
          </a:p>
        </p:txBody>
      </p:sp>
      <p:sp>
        <p:nvSpPr>
          <p:cNvPr id="948346" name="Rectangle 233"/>
          <p:cNvSpPr>
            <a:spLocks noChangeArrowheads="1"/>
          </p:cNvSpPr>
          <p:nvPr/>
        </p:nvSpPr>
        <p:spPr bwMode="auto">
          <a:xfrm>
            <a:off x="1258437" y="3292475"/>
            <a:ext cx="3506787" cy="1222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pitchFamily="34" charset="0"/>
              <a:buNone/>
            </a:pPr>
            <a:r>
              <a:rPr lang="en-GB" altLang="en-US" sz="1600" dirty="0">
                <a:solidFill>
                  <a:srgbClr val="000000"/>
                </a:solidFill>
              </a:rPr>
              <a:t>Potential DCD donor: a patient who had treatment withdrawn and death anticipated within 4 hours</a:t>
            </a:r>
          </a:p>
          <a:p>
            <a:pPr>
              <a:buFont typeface="Arial" pitchFamily="34" charset="0"/>
              <a:buNone/>
            </a:pPr>
            <a:endParaRPr lang="en-GB" altLang="en-US" sz="1600" dirty="0">
              <a:solidFill>
                <a:srgbClr val="000000"/>
              </a:solidFill>
            </a:endParaRPr>
          </a:p>
          <a:p>
            <a:pPr>
              <a:buFont typeface="Arial" pitchFamily="34" charset="0"/>
              <a:buNone/>
            </a:pPr>
            <a:r>
              <a:rPr lang="en-GB" altLang="en-US" sz="1600" dirty="0">
                <a:solidFill>
                  <a:srgbClr val="000000"/>
                </a:solidFill>
              </a:rPr>
              <a:t>Conversion rate </a:t>
            </a:r>
            <a:r>
              <a:rPr lang="en-US" altLang="en-US" sz="1600" dirty="0">
                <a:solidFill>
                  <a:srgbClr val="000000"/>
                </a:solidFill>
              </a:rPr>
              <a:t>8</a:t>
            </a:r>
            <a:r>
              <a:rPr lang="en-GB" altLang="en-US" sz="1600" dirty="0">
                <a:solidFill>
                  <a:srgbClr val="000000"/>
                </a:solidFill>
              </a:rPr>
              <a:t>%</a:t>
            </a:r>
          </a:p>
        </p:txBody>
      </p:sp>
      <p:sp>
        <p:nvSpPr>
          <p:cNvPr id="86" name="Rectangle 2"/>
          <p:cNvSpPr>
            <a:spLocks noChangeArrowheads="1"/>
          </p:cNvSpPr>
          <p:nvPr/>
        </p:nvSpPr>
        <p:spPr bwMode="auto">
          <a:xfrm>
            <a:off x="195263" y="46038"/>
            <a:ext cx="8724900" cy="1143000"/>
          </a:xfrm>
          <a:prstGeom prst="rect">
            <a:avLst/>
          </a:prstGeom>
          <a:no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srgbClr val="333399"/>
                </a:solidFill>
                <a:effectLst/>
                <a:uLnTx/>
                <a:uFillTx/>
                <a:latin typeface="Calibri"/>
              </a:rPr>
              <a:t>Controlled DCD pathway</a:t>
            </a:r>
            <a:endParaRPr kumimoji="0" lang="en-US" sz="3200" b="0" i="0" u="none" strike="noStrike" kern="0" cap="none" spc="0" normalizeH="0" baseline="0" noProof="0" dirty="0" smtClean="0">
              <a:ln>
                <a:noFill/>
              </a:ln>
              <a:solidFill>
                <a:srgbClr val="333399"/>
              </a:solidFill>
              <a:effectLst/>
              <a:uLnTx/>
              <a:uFillTx/>
              <a:latin typeface="Calibri"/>
            </a:endParaRPr>
          </a:p>
        </p:txBody>
      </p:sp>
    </p:spTree>
    <p:extLst>
      <p:ext uri="{BB962C8B-B14F-4D97-AF65-F5344CB8AC3E}">
        <p14:creationId xmlns:p14="http://schemas.microsoft.com/office/powerpoint/2010/main" xmlns="" val="29875620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9552" y="1196752"/>
            <a:ext cx="8208963" cy="719137"/>
          </a:xfrm>
        </p:spPr>
        <p:txBody>
          <a:bodyPr/>
          <a:lstStyle/>
          <a:p>
            <a:pPr>
              <a:defRPr/>
            </a:pPr>
            <a:r>
              <a:rPr lang="en-GB" sz="3200" b="1" dirty="0" smtClean="0">
                <a:solidFill>
                  <a:schemeClr val="accent2">
                    <a:lumMod val="75000"/>
                  </a:schemeClr>
                </a:solidFill>
                <a:effectLst>
                  <a:outerShdw blurRad="38100" dist="38100" dir="2700000" algn="tl">
                    <a:srgbClr val="C0C0C0"/>
                  </a:outerShdw>
                </a:effectLst>
              </a:rPr>
              <a:t>Temporal framework</a:t>
            </a:r>
            <a:r>
              <a:rPr lang="en-US" sz="2800" dirty="0" smtClean="0">
                <a:solidFill>
                  <a:schemeClr val="accent2">
                    <a:lumMod val="75000"/>
                  </a:schemeClr>
                </a:solidFill>
                <a:latin typeface="+mn-lt"/>
              </a:rPr>
              <a:t/>
            </a:r>
            <a:br>
              <a:rPr lang="en-US" sz="2800" dirty="0" smtClean="0">
                <a:solidFill>
                  <a:schemeClr val="accent2">
                    <a:lumMod val="75000"/>
                  </a:schemeClr>
                </a:solidFill>
                <a:latin typeface="+mn-lt"/>
              </a:rPr>
            </a:br>
            <a:endParaRPr lang="en-US" sz="2800" dirty="0" smtClean="0">
              <a:solidFill>
                <a:schemeClr val="accent2">
                  <a:lumMod val="75000"/>
                </a:schemeClr>
              </a:solidFill>
              <a:latin typeface="+mn-lt"/>
            </a:endParaRPr>
          </a:p>
        </p:txBody>
      </p:sp>
      <p:graphicFrame>
        <p:nvGraphicFramePr>
          <p:cNvPr id="3" name="Diagram 2"/>
          <p:cNvGraphicFramePr/>
          <p:nvPr/>
        </p:nvGraphicFramePr>
        <p:xfrm>
          <a:off x="1259632" y="1772816"/>
          <a:ext cx="6096000" cy="4136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4283968" y="5960309"/>
            <a:ext cx="4391719" cy="338554"/>
          </a:xfrm>
          <a:prstGeom prst="rect">
            <a:avLst/>
          </a:prstGeom>
        </p:spPr>
        <p:txBody>
          <a:bodyPr wrap="square">
            <a:spAutoFit/>
          </a:bodyPr>
          <a:lstStyle/>
          <a:p>
            <a:pPr>
              <a:defRPr/>
            </a:pPr>
            <a:r>
              <a:rPr lang="en-GB" sz="1600" dirty="0" smtClean="0">
                <a:solidFill>
                  <a:schemeClr val="accent2">
                    <a:lumMod val="75000"/>
                  </a:schemeClr>
                </a:solidFill>
                <a:latin typeface="+mn-lt"/>
              </a:rPr>
              <a:t>(Walker </a:t>
            </a:r>
            <a:r>
              <a:rPr lang="en-GB" sz="1600" dirty="0">
                <a:solidFill>
                  <a:schemeClr val="accent2">
                    <a:lumMod val="75000"/>
                  </a:schemeClr>
                </a:solidFill>
                <a:latin typeface="+mn-lt"/>
              </a:rPr>
              <a:t>W. Broderick A. and Sque. M. </a:t>
            </a:r>
            <a:r>
              <a:rPr lang="en-GB" sz="1600" dirty="0" smtClean="0">
                <a:solidFill>
                  <a:schemeClr val="accent2">
                    <a:lumMod val="75000"/>
                  </a:schemeClr>
                </a:solidFill>
                <a:latin typeface="+mn-lt"/>
              </a:rPr>
              <a:t>2013)</a:t>
            </a:r>
            <a:endParaRPr lang="en-GB" sz="1600" dirty="0">
              <a:solidFill>
                <a:schemeClr val="accent2">
                  <a:lumMod val="75000"/>
                </a:schemeClr>
              </a:solidFill>
              <a:latin typeface="+mn-lt"/>
            </a:endParaRPr>
          </a:p>
        </p:txBody>
      </p:sp>
      <p:sp>
        <p:nvSpPr>
          <p:cNvPr id="2" name="Rectangle 1"/>
          <p:cNvSpPr/>
          <p:nvPr/>
        </p:nvSpPr>
        <p:spPr>
          <a:xfrm>
            <a:off x="6228184" y="6446937"/>
            <a:ext cx="2681055" cy="307777"/>
          </a:xfrm>
          <a:prstGeom prst="rect">
            <a:avLst/>
          </a:prstGeom>
        </p:spPr>
        <p:txBody>
          <a:bodyPr wrap="none">
            <a:spAutoFit/>
          </a:bodyPr>
          <a:lstStyle/>
          <a:p>
            <a:pPr lvl="0"/>
            <a:r>
              <a:rPr lang="en-GB" sz="1400" dirty="0">
                <a:solidFill>
                  <a:srgbClr val="FFFFFF"/>
                </a:solidFill>
                <a:latin typeface="Rockwell"/>
              </a:rPr>
              <a:t>The University of Opportunity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692696"/>
            <a:ext cx="8229600" cy="1143000"/>
          </a:xfrm>
        </p:spPr>
        <p:txBody>
          <a:bodyPr/>
          <a:lstStyle/>
          <a:p>
            <a:pPr eaLnBrk="1" hangingPunct="1">
              <a:defRPr/>
            </a:pPr>
            <a:r>
              <a:rPr lang="en-US" sz="3200" b="1" dirty="0" smtClean="0">
                <a:solidFill>
                  <a:schemeClr val="accent2">
                    <a:lumMod val="75000"/>
                  </a:schemeClr>
                </a:solidFill>
                <a:effectLst>
                  <a:outerShdw blurRad="38100" dist="38100" dir="2700000" algn="tl">
                    <a:srgbClr val="000000">
                      <a:alpha val="43137"/>
                    </a:srgbClr>
                  </a:outerShdw>
                </a:effectLst>
              </a:rPr>
              <a:t>The Past</a:t>
            </a:r>
          </a:p>
        </p:txBody>
      </p:sp>
      <p:sp>
        <p:nvSpPr>
          <p:cNvPr id="33795" name="Rectangle 3"/>
          <p:cNvSpPr>
            <a:spLocks noGrp="1" noChangeArrowheads="1"/>
          </p:cNvSpPr>
          <p:nvPr>
            <p:ph type="body" idx="1"/>
          </p:nvPr>
        </p:nvSpPr>
        <p:spPr>
          <a:xfrm>
            <a:off x="395288" y="2060575"/>
            <a:ext cx="8424862" cy="4392613"/>
          </a:xfrm>
        </p:spPr>
        <p:txBody>
          <a:bodyPr/>
          <a:lstStyle/>
          <a:p>
            <a:pPr>
              <a:buFontTx/>
              <a:buNone/>
            </a:pPr>
            <a:r>
              <a:rPr lang="en-GB" dirty="0" smtClean="0"/>
              <a:t>                  </a:t>
            </a:r>
          </a:p>
        </p:txBody>
      </p:sp>
      <p:sp>
        <p:nvSpPr>
          <p:cNvPr id="28676" name="AutoShape 4"/>
          <p:cNvSpPr>
            <a:spLocks noChangeArrowheads="1"/>
          </p:cNvSpPr>
          <p:nvPr/>
        </p:nvSpPr>
        <p:spPr bwMode="auto">
          <a:xfrm>
            <a:off x="3059113" y="2997200"/>
            <a:ext cx="3025775" cy="504825"/>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C00000">
                <a:alpha val="50000"/>
              </a:srgbClr>
            </a:outerShdw>
          </a:effectLst>
        </p:spPr>
        <p:txBody>
          <a:bodyPr/>
          <a:lstStyle/>
          <a:p>
            <a:pPr>
              <a:spcAft>
                <a:spcPts val="1000"/>
              </a:spcAft>
              <a:defRPr/>
            </a:pPr>
            <a:r>
              <a:rPr lang="en-GB" b="1" dirty="0">
                <a:solidFill>
                  <a:srgbClr val="002060"/>
                </a:solidFill>
                <a:latin typeface="Helvetica" pitchFamily="34" charset="0"/>
                <a:cs typeface="+mn-cs"/>
              </a:rPr>
              <a:t>The will of the deceased</a:t>
            </a:r>
            <a:endParaRPr lang="en-US" b="1" dirty="0">
              <a:solidFill>
                <a:srgbClr val="002060"/>
              </a:solidFill>
              <a:cs typeface="+mn-cs"/>
            </a:endParaRPr>
          </a:p>
        </p:txBody>
      </p:sp>
      <p:sp>
        <p:nvSpPr>
          <p:cNvPr id="28677" name="AutoShape 6"/>
          <p:cNvSpPr>
            <a:spLocks noChangeArrowheads="1"/>
          </p:cNvSpPr>
          <p:nvPr/>
        </p:nvSpPr>
        <p:spPr bwMode="auto">
          <a:xfrm>
            <a:off x="2627313" y="4005263"/>
            <a:ext cx="4032250" cy="503237"/>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0070C0">
                <a:alpha val="50000"/>
              </a:srgbClr>
            </a:outerShdw>
          </a:effectLst>
        </p:spPr>
        <p:txBody>
          <a:bodyPr/>
          <a:lstStyle/>
          <a:p>
            <a:pPr>
              <a:spcAft>
                <a:spcPts val="1000"/>
              </a:spcAft>
              <a:defRPr/>
            </a:pPr>
            <a:r>
              <a:rPr lang="en-GB" b="1" dirty="0">
                <a:solidFill>
                  <a:srgbClr val="002060"/>
                </a:solidFill>
                <a:latin typeface="Helvetica" pitchFamily="34" charset="0"/>
                <a:cs typeface="+mn-cs"/>
              </a:rPr>
              <a:t>Predisposition of family members</a:t>
            </a:r>
            <a:endParaRPr lang="en-US" b="1" dirty="0">
              <a:solidFill>
                <a:srgbClr val="002060"/>
              </a:solidFill>
              <a:latin typeface="Helvetica" pitchFamily="34" charset="0"/>
              <a:cs typeface="+mn-cs"/>
            </a:endParaRPr>
          </a:p>
        </p:txBody>
      </p:sp>
      <p:sp>
        <p:nvSpPr>
          <p:cNvPr id="28679" name="Rectangle 7"/>
          <p:cNvSpPr>
            <a:spLocks noChangeArrowheads="1"/>
          </p:cNvSpPr>
          <p:nvPr/>
        </p:nvSpPr>
        <p:spPr bwMode="auto">
          <a:xfrm>
            <a:off x="467544" y="2312803"/>
            <a:ext cx="2268252" cy="864096"/>
          </a:xfrm>
          <a:prstGeom prst="rect">
            <a:avLst/>
          </a:prstGeom>
          <a:solidFill>
            <a:srgbClr val="FFFFFF"/>
          </a:solidFill>
          <a:ln w="9525">
            <a:noFill/>
            <a:miter lim="800000"/>
            <a:headEnd/>
            <a:tailEnd/>
          </a:ln>
          <a:effectLst>
            <a:outerShdw blurRad="190500" dist="228600" dir="2700000" algn="ctr">
              <a:srgbClr val="C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GB" sz="1600" dirty="0">
                <a:solidFill>
                  <a:schemeClr val="accent2">
                    <a:lumMod val="75000"/>
                  </a:schemeClr>
                </a:solidFill>
                <a:latin typeface="Helvetica" pitchFamily="34" charset="0"/>
                <a:cs typeface="+mn-cs"/>
              </a:rPr>
              <a:t>Knowledge /beliefs about the deceased’s wishes</a:t>
            </a:r>
            <a:endParaRPr lang="en-US" sz="1600" dirty="0">
              <a:solidFill>
                <a:schemeClr val="accent2">
                  <a:lumMod val="75000"/>
                </a:schemeClr>
              </a:solidFill>
              <a:cs typeface="+mn-cs"/>
            </a:endParaRPr>
          </a:p>
        </p:txBody>
      </p:sp>
      <p:sp>
        <p:nvSpPr>
          <p:cNvPr id="16" name="Rectangle 7"/>
          <p:cNvSpPr>
            <a:spLocks noChangeArrowheads="1"/>
          </p:cNvSpPr>
          <p:nvPr/>
        </p:nvSpPr>
        <p:spPr bwMode="auto">
          <a:xfrm>
            <a:off x="3060552" y="1916832"/>
            <a:ext cx="3024336" cy="648072"/>
          </a:xfrm>
          <a:prstGeom prst="rect">
            <a:avLst/>
          </a:prstGeom>
          <a:solidFill>
            <a:srgbClr val="FFFFFF"/>
          </a:solidFill>
          <a:ln w="9525">
            <a:noFill/>
            <a:miter lim="800000"/>
            <a:headEnd/>
            <a:tailEnd/>
          </a:ln>
          <a:effectLst>
            <a:outerShdw blurRad="190500" dist="228600" dir="2700000" algn="ctr">
              <a:srgbClr val="FF9999"/>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Motivation to </a:t>
            </a:r>
            <a:r>
              <a:rPr lang="en-US" sz="1600" dirty="0" err="1" smtClean="0">
                <a:solidFill>
                  <a:schemeClr val="accent2">
                    <a:lumMod val="75000"/>
                  </a:schemeClr>
                </a:solidFill>
                <a:latin typeface="+mn-lt"/>
                <a:cs typeface="+mn-cs"/>
              </a:rPr>
              <a:t>fulfil</a:t>
            </a:r>
            <a:r>
              <a:rPr lang="en-US" sz="1600" dirty="0" smtClean="0">
                <a:solidFill>
                  <a:schemeClr val="accent2">
                    <a:lumMod val="75000"/>
                  </a:schemeClr>
                </a:solidFill>
                <a:latin typeface="+mn-lt"/>
                <a:cs typeface="+mn-cs"/>
              </a:rPr>
              <a:t> the </a:t>
            </a:r>
            <a:r>
              <a:rPr lang="en-US" sz="1600" dirty="0">
                <a:solidFill>
                  <a:schemeClr val="accent2">
                    <a:lumMod val="75000"/>
                  </a:schemeClr>
                </a:solidFill>
                <a:latin typeface="+mn-lt"/>
                <a:cs typeface="+mn-cs"/>
              </a:rPr>
              <a:t>wishes of the deceased</a:t>
            </a:r>
          </a:p>
        </p:txBody>
      </p:sp>
      <p:sp>
        <p:nvSpPr>
          <p:cNvPr id="17" name="Rectangle 7"/>
          <p:cNvSpPr>
            <a:spLocks noChangeArrowheads="1"/>
          </p:cNvSpPr>
          <p:nvPr/>
        </p:nvSpPr>
        <p:spPr bwMode="auto">
          <a:xfrm>
            <a:off x="6360331" y="2312803"/>
            <a:ext cx="2172109" cy="864096"/>
          </a:xfrm>
          <a:prstGeom prst="rect">
            <a:avLst/>
          </a:prstGeom>
          <a:solidFill>
            <a:srgbClr val="FFFFFF"/>
          </a:solidFill>
          <a:ln w="9525">
            <a:noFill/>
            <a:miter lim="800000"/>
            <a:headEnd/>
            <a:tailEnd/>
          </a:ln>
          <a:effectLst>
            <a:outerShdw blurRad="190500" dist="228600" dir="2700000" algn="ctr">
              <a:srgbClr val="C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GB" sz="1600" dirty="0" smtClean="0">
                <a:solidFill>
                  <a:schemeClr val="accent2">
                    <a:lumMod val="75000"/>
                  </a:schemeClr>
                </a:solidFill>
                <a:latin typeface="Helvetica" pitchFamily="34" charset="0"/>
                <a:cs typeface="+mn-cs"/>
              </a:rPr>
              <a:t>Affirming </a:t>
            </a:r>
            <a:r>
              <a:rPr lang="en-GB" sz="1600" dirty="0">
                <a:solidFill>
                  <a:schemeClr val="accent2">
                    <a:lumMod val="75000"/>
                  </a:schemeClr>
                </a:solidFill>
                <a:latin typeface="Helvetica" pitchFamily="34" charset="0"/>
                <a:cs typeface="+mn-cs"/>
              </a:rPr>
              <a:t>the deceased’s wishes</a:t>
            </a:r>
            <a:endParaRPr lang="en-US" sz="1600" dirty="0">
              <a:solidFill>
                <a:schemeClr val="accent2">
                  <a:lumMod val="75000"/>
                </a:schemeClr>
              </a:solidFill>
              <a:cs typeface="+mn-cs"/>
            </a:endParaRPr>
          </a:p>
        </p:txBody>
      </p:sp>
      <p:sp>
        <p:nvSpPr>
          <p:cNvPr id="18" name="Rectangle 7"/>
          <p:cNvSpPr>
            <a:spLocks noChangeArrowheads="1"/>
          </p:cNvSpPr>
          <p:nvPr/>
        </p:nvSpPr>
        <p:spPr bwMode="auto">
          <a:xfrm>
            <a:off x="971600" y="5013176"/>
            <a:ext cx="3528392" cy="995840"/>
          </a:xfrm>
          <a:prstGeom prst="rect">
            <a:avLst/>
          </a:prstGeom>
          <a:solidFill>
            <a:srgbClr val="FFFFFF"/>
          </a:solidFill>
          <a:ln w="9525">
            <a:noFill/>
            <a:miter lim="800000"/>
            <a:headEnd/>
            <a:tailEnd/>
          </a:ln>
          <a:effectLst>
            <a:outerShdw blurRad="190500" dist="228600" dir="2700000" algn="ctr">
              <a:srgbClr val="0066FF">
                <a:alpha val="30000"/>
              </a:srgbClr>
            </a:outerShdw>
          </a:effectLst>
          <a:scene3d>
            <a:camera prst="orthographicFront">
              <a:rot lat="0" lon="0" rev="0"/>
            </a:camera>
            <a:lightRig rig="glow" dir="t">
              <a:rot lat="0" lon="0" rev="4800000"/>
            </a:lightRig>
          </a:scene3d>
          <a:sp3d prstMaterial="matte">
            <a:bevelT w="127000" h="63500"/>
          </a:sp3d>
        </p:spPr>
        <p:txBody>
          <a:bodyPr anchor="ctr"/>
          <a:lstStyle/>
          <a:p>
            <a:pPr>
              <a:spcAft>
                <a:spcPts val="0"/>
              </a:spcAft>
              <a:defRPr/>
            </a:pPr>
            <a:r>
              <a:rPr lang="en-US" sz="1600" dirty="0">
                <a:solidFill>
                  <a:schemeClr val="accent2">
                    <a:lumMod val="75000"/>
                  </a:schemeClr>
                </a:solidFill>
                <a:latin typeface="Helvetica" pitchFamily="34" charset="0"/>
                <a:cs typeface="+mn-cs"/>
              </a:rPr>
              <a:t>Prior knowledge of, and/or experience with organ donation/</a:t>
            </a:r>
          </a:p>
          <a:p>
            <a:pPr>
              <a:spcAft>
                <a:spcPts val="0"/>
              </a:spcAft>
              <a:defRPr/>
            </a:pPr>
            <a:r>
              <a:rPr lang="en-US" sz="1600" dirty="0">
                <a:solidFill>
                  <a:schemeClr val="accent2">
                    <a:lumMod val="75000"/>
                  </a:schemeClr>
                </a:solidFill>
                <a:latin typeface="Helvetica" pitchFamily="34" charset="0"/>
                <a:cs typeface="+mn-cs"/>
              </a:rPr>
              <a:t>transplantation</a:t>
            </a:r>
          </a:p>
        </p:txBody>
      </p:sp>
      <p:sp>
        <p:nvSpPr>
          <p:cNvPr id="20" name="Rectangle 7"/>
          <p:cNvSpPr>
            <a:spLocks noChangeArrowheads="1"/>
          </p:cNvSpPr>
          <p:nvPr/>
        </p:nvSpPr>
        <p:spPr bwMode="auto">
          <a:xfrm>
            <a:off x="5550421" y="5097455"/>
            <a:ext cx="2880320" cy="911561"/>
          </a:xfrm>
          <a:prstGeom prst="rect">
            <a:avLst/>
          </a:prstGeom>
          <a:solidFill>
            <a:srgbClr val="FFFFFF"/>
          </a:solidFill>
          <a:ln w="9525">
            <a:noFill/>
            <a:miter lim="800000"/>
            <a:headEnd/>
            <a:tailEnd/>
          </a:ln>
          <a:effectLst>
            <a:outerShdw blurRad="190500" dist="228600" dir="2700000" algn="ctr">
              <a:srgbClr val="0066FF">
                <a:alpha val="30000"/>
              </a:srgbClr>
            </a:outerShdw>
          </a:effectLst>
          <a:scene3d>
            <a:camera prst="orthographicFront">
              <a:rot lat="0" lon="0" rev="0"/>
            </a:camera>
            <a:lightRig rig="glow" dir="t">
              <a:rot lat="0" lon="0" rev="4800000"/>
            </a:lightRig>
          </a:scene3d>
          <a:sp3d prstMaterial="matte">
            <a:bevelT w="127000" h="63500"/>
          </a:sp3d>
        </p:spPr>
        <p:txBody>
          <a:bodyPr/>
          <a:lstStyle/>
          <a:p>
            <a:pPr>
              <a:spcAft>
                <a:spcPts val="1000"/>
              </a:spcAft>
              <a:defRPr/>
            </a:pPr>
            <a:r>
              <a:rPr lang="en-US" sz="1600" dirty="0">
                <a:solidFill>
                  <a:schemeClr val="accent2">
                    <a:lumMod val="75000"/>
                  </a:schemeClr>
                </a:solidFill>
                <a:latin typeface="+mn-lt"/>
                <a:cs typeface="+mn-cs"/>
              </a:rPr>
              <a:t>Attitudes/beliefs about organ donation/transplantation</a:t>
            </a:r>
          </a:p>
        </p:txBody>
      </p:sp>
      <p:sp>
        <p:nvSpPr>
          <p:cNvPr id="2" name="Rectangle 1"/>
          <p:cNvSpPr/>
          <p:nvPr/>
        </p:nvSpPr>
        <p:spPr>
          <a:xfrm>
            <a:off x="6084888" y="6453336"/>
            <a:ext cx="2808526" cy="307777"/>
          </a:xfrm>
          <a:prstGeom prst="rect">
            <a:avLst/>
          </a:prstGeom>
        </p:spPr>
        <p:txBody>
          <a:bodyPr wrap="none">
            <a:spAutoFit/>
          </a:bodyPr>
          <a:lstStyle/>
          <a:p>
            <a:pPr lvl="0"/>
            <a:r>
              <a:rPr lang="en-GB" sz="1400" dirty="0" smtClean="0">
                <a:solidFill>
                  <a:srgbClr val="FFFFFF"/>
                </a:solidFill>
                <a:latin typeface="Rockwell"/>
              </a:rPr>
              <a:t>   The </a:t>
            </a:r>
            <a:r>
              <a:rPr lang="en-GB" sz="1400" dirty="0">
                <a:solidFill>
                  <a:srgbClr val="FFFFFF"/>
                </a:solidFill>
                <a:latin typeface="Rockwell"/>
              </a:rPr>
              <a:t>University of Opportunity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9"/>
                                        </p:tgtEl>
                                        <p:attrNameLst>
                                          <p:attrName>style.visibility</p:attrName>
                                        </p:attrNameLst>
                                      </p:cBhvr>
                                      <p:to>
                                        <p:strVal val="visible"/>
                                      </p:to>
                                    </p:set>
                                    <p:animEffect transition="in" filter="fade">
                                      <p:cBhvr>
                                        <p:cTn id="7" dur="500"/>
                                        <p:tgtEl>
                                          <p:spTgt spid="2867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nimBg="1"/>
      <p:bldP spid="16" grpId="0" animBg="1"/>
      <p:bldP spid="17" grpId="0" animBg="1"/>
      <p:bldP spid="18" grpId="0" animBg="1"/>
      <p:bldP spid="20" grpId="0" animBg="1"/>
    </p:bldLst>
  </p:timing>
</p:sld>
</file>

<file path=ppt/theme/theme1.xml><?xml version="1.0" encoding="utf-8"?>
<a:theme xmlns:a="http://schemas.openxmlformats.org/drawingml/2006/main" name="uow2">
  <a:themeElements>
    <a:clrScheme name="uow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ow2">
      <a:majorFont>
        <a:latin typeface="Rockwell"/>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ow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ow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ow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ow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ow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ow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ow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ow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ow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ow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ow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ow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uow2</Template>
  <TotalTime>2605</TotalTime>
  <Words>1095</Words>
  <Application>Microsoft Office PowerPoint</Application>
  <PresentationFormat>On-screen Show (4:3)</PresentationFormat>
  <Paragraphs>239</Paragraphs>
  <Slides>15</Slides>
  <Notes>9</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15</vt:i4>
      </vt:variant>
    </vt:vector>
  </HeadingPairs>
  <TitlesOfParts>
    <vt:vector size="19" baseType="lpstr">
      <vt:lpstr>uow2</vt:lpstr>
      <vt:lpstr>1_Default Design</vt:lpstr>
      <vt:lpstr>Microsoft Graph Chart</vt:lpstr>
      <vt:lpstr>Chart</vt:lpstr>
      <vt:lpstr> The great organ deficit a  21st century problem:  What you can do to help</vt:lpstr>
      <vt:lpstr>Slide 2</vt:lpstr>
      <vt:lpstr>Slide 3</vt:lpstr>
      <vt:lpstr>Slide 4</vt:lpstr>
      <vt:lpstr>European deceased donation rates, 2013</vt:lpstr>
      <vt:lpstr>Slide 6</vt:lpstr>
      <vt:lpstr>Slide 7</vt:lpstr>
      <vt:lpstr>Temporal framework </vt:lpstr>
      <vt:lpstr>The Past</vt:lpstr>
      <vt:lpstr>The Present</vt:lpstr>
      <vt:lpstr>The Future</vt:lpstr>
      <vt:lpstr>Slide 12</vt:lpstr>
      <vt:lpstr>Organ donor memorial at  New Cross Hospital, Wolverhampton</vt:lpstr>
      <vt:lpstr>Acknowledgements    </vt:lpstr>
      <vt:lpstr>References  </vt:lpstr>
    </vt:vector>
  </TitlesOfParts>
  <Company>University of Wolverhampton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in8055</dc:creator>
  <cp:lastModifiedBy>Magi Sque</cp:lastModifiedBy>
  <cp:revision>264</cp:revision>
  <cp:lastPrinted>2014-05-27T15:46:07Z</cp:lastPrinted>
  <dcterms:created xsi:type="dcterms:W3CDTF">2009-12-02T13:43:23Z</dcterms:created>
  <dcterms:modified xsi:type="dcterms:W3CDTF">2016-07-05T22:29:29Z</dcterms:modified>
</cp:coreProperties>
</file>